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165271"/>
            <a:ext cx="7477601" cy="2499598"/>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Hand Gesture Recognition </a:t>
            </a:r>
            <a:r>
              <a:rPr lang="en-US" sz="5249">
                <a:solidFill>
                  <a:srgbClr val="476FD6"/>
                </a:solidFill>
                <a:latin typeface="Roboto Slab" pitchFamily="34" charset="0"/>
                <a:ea typeface="Roboto Slab" pitchFamily="34" charset="-122"/>
                <a:cs typeface="Roboto Slab" pitchFamily="34" charset="-120"/>
              </a:rPr>
              <a:t>Using OpenCV</a:t>
            </a:r>
            <a:endParaRPr lang="en-US" sz="5249" dirty="0"/>
          </a:p>
        </p:txBody>
      </p:sp>
      <p:sp>
        <p:nvSpPr>
          <p:cNvPr id="6" name="Text 3"/>
          <p:cNvSpPr/>
          <p:nvPr/>
        </p:nvSpPr>
        <p:spPr>
          <a:xfrm>
            <a:off x="6319599" y="4998125"/>
            <a:ext cx="74776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Unlock the potential of hand gesture recognition using state-of-the-art deep learning techniques. Explore its applications and learn how to implement this groundbreaking technology.</a:t>
            </a:r>
            <a:endParaRPr lang="en-US" sz="1750" dirty="0"/>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643771"/>
            <a:ext cx="881634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Code for Implementation (Contd..)</a:t>
            </a:r>
            <a:endParaRPr lang="en-US" sz="4374" dirty="0"/>
          </a:p>
        </p:txBody>
      </p:sp>
      <p:sp>
        <p:nvSpPr>
          <p:cNvPr id="5" name="Text 3"/>
          <p:cNvSpPr/>
          <p:nvPr/>
        </p:nvSpPr>
        <p:spPr>
          <a:xfrm>
            <a:off x="2037993" y="1782485"/>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 ) &lt;= 90 for d in defects)</a:t>
            </a:r>
            <a:endParaRPr lang="en-US" sz="1750" dirty="0"/>
          </a:p>
        </p:txBody>
      </p:sp>
      <p:sp>
        <p:nvSpPr>
          <p:cNvPr id="6" name="Text 4"/>
          <p:cNvSpPr/>
          <p:nvPr/>
        </p:nvSpPr>
        <p:spPr>
          <a:xfrm>
            <a:off x="2037993" y="2387798"/>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gestures = ["Hello World!!!", "GESTURE ONE", "GESTURE TWO", "GESTURE THREE", "GESTURE FOUR"]</a:t>
            </a:r>
            <a:endParaRPr lang="en-US" sz="1750" dirty="0"/>
          </a:p>
        </p:txBody>
      </p:sp>
      <p:sp>
        <p:nvSpPr>
          <p:cNvPr id="7" name="Text 5"/>
          <p:cNvSpPr/>
          <p:nvPr/>
        </p:nvSpPr>
        <p:spPr>
          <a:xfrm>
            <a:off x="2037993" y="2993112"/>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gesture_text = gestures[min(count_defects, 4)]</a:t>
            </a:r>
            <a:endParaRPr lang="en-US" sz="1750" dirty="0"/>
          </a:p>
        </p:txBody>
      </p:sp>
      <p:sp>
        <p:nvSpPr>
          <p:cNvPr id="8" name="Text 6"/>
          <p:cNvSpPr/>
          <p:nvPr/>
        </p:nvSpPr>
        <p:spPr>
          <a:xfrm>
            <a:off x="2037993" y="3598426"/>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cv2.putText(img, gesture_text, (50, 50), cv2.FONT_HERSHEY_SIMPLEX, 2, 2)</a:t>
            </a:r>
            <a:endParaRPr lang="en-US" sz="1750" dirty="0"/>
          </a:p>
        </p:txBody>
      </p:sp>
      <p:sp>
        <p:nvSpPr>
          <p:cNvPr id="9" name="Text 7"/>
          <p:cNvSpPr/>
          <p:nvPr/>
        </p:nvSpPr>
        <p:spPr>
          <a:xfrm>
            <a:off x="2037993" y="4203740"/>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cv2.imshow('Gesture', img)</a:t>
            </a:r>
            <a:endParaRPr lang="en-US" sz="1750" dirty="0"/>
          </a:p>
        </p:txBody>
      </p:sp>
      <p:sp>
        <p:nvSpPr>
          <p:cNvPr id="10" name="Text 8"/>
          <p:cNvSpPr/>
          <p:nvPr/>
        </p:nvSpPr>
        <p:spPr>
          <a:xfrm>
            <a:off x="2037993" y="4809053"/>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cv2.imshow('Contours', np.hstack((np.zeros_like(crop_img), crop_img)))</a:t>
            </a:r>
            <a:endParaRPr lang="en-US" sz="1750" dirty="0"/>
          </a:p>
        </p:txBody>
      </p:sp>
      <p:sp>
        <p:nvSpPr>
          <p:cNvPr id="11" name="Text 9"/>
          <p:cNvSpPr/>
          <p:nvPr/>
        </p:nvSpPr>
        <p:spPr>
          <a:xfrm>
            <a:off x="2037993" y="5414367"/>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if cv2.waitKey(1) == 27:</a:t>
            </a:r>
            <a:endParaRPr lang="en-US" sz="1750" dirty="0"/>
          </a:p>
        </p:txBody>
      </p:sp>
      <p:sp>
        <p:nvSpPr>
          <p:cNvPr id="12" name="Text 10"/>
          <p:cNvSpPr/>
          <p:nvPr/>
        </p:nvSpPr>
        <p:spPr>
          <a:xfrm>
            <a:off x="2037993" y="6019681"/>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break</a:t>
            </a:r>
            <a:endParaRPr lang="en-US" sz="1750" dirty="0"/>
          </a:p>
        </p:txBody>
      </p:sp>
      <p:sp>
        <p:nvSpPr>
          <p:cNvPr id="13" name="Text 11"/>
          <p:cNvSpPr/>
          <p:nvPr/>
        </p:nvSpPr>
        <p:spPr>
          <a:xfrm>
            <a:off x="2037993" y="6624995"/>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cap.release()</a:t>
            </a:r>
            <a:endParaRPr lang="en-US" sz="1750" dirty="0"/>
          </a:p>
        </p:txBody>
      </p:sp>
      <p:sp>
        <p:nvSpPr>
          <p:cNvPr id="14" name="Text 12"/>
          <p:cNvSpPr/>
          <p:nvPr/>
        </p:nvSpPr>
        <p:spPr>
          <a:xfrm>
            <a:off x="2037993" y="7230308"/>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cv2.destroyAllWindows()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868442"/>
            <a:ext cx="629412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Explanation of Libraries</a:t>
            </a:r>
            <a:endParaRPr lang="en-US" sz="4374" dirty="0"/>
          </a:p>
        </p:txBody>
      </p:sp>
      <p:sp>
        <p:nvSpPr>
          <p:cNvPr id="5" name="Text 3"/>
          <p:cNvSpPr/>
          <p:nvPr/>
        </p:nvSpPr>
        <p:spPr>
          <a:xfrm>
            <a:off x="2037993" y="1896070"/>
            <a:ext cx="3555087"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cv2</a:t>
            </a:r>
            <a:endParaRPr lang="en-US" sz="3499" dirty="0"/>
          </a:p>
        </p:txBody>
      </p:sp>
      <p:sp>
        <p:nvSpPr>
          <p:cNvPr id="6" name="Text 4"/>
          <p:cNvSpPr/>
          <p:nvPr/>
        </p:nvSpPr>
        <p:spPr>
          <a:xfrm>
            <a:off x="2037993" y="2784753"/>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cv2 library is a popular computer vision library in Python. It provides various functions and tools for image processing, object detection, and computer vision tasks.</a:t>
            </a:r>
            <a:endParaRPr lang="en-US" sz="1750" dirty="0"/>
          </a:p>
        </p:txBody>
      </p:sp>
      <p:sp>
        <p:nvSpPr>
          <p:cNvPr id="7" name="Text 5"/>
          <p:cNvSpPr/>
          <p:nvPr/>
        </p:nvSpPr>
        <p:spPr>
          <a:xfrm>
            <a:off x="2037993" y="3828812"/>
            <a:ext cx="3555087"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numpy</a:t>
            </a:r>
            <a:endParaRPr lang="en-US" sz="3499" dirty="0"/>
          </a:p>
        </p:txBody>
      </p:sp>
      <p:sp>
        <p:nvSpPr>
          <p:cNvPr id="8" name="Text 6"/>
          <p:cNvSpPr/>
          <p:nvPr/>
        </p:nvSpPr>
        <p:spPr>
          <a:xfrm>
            <a:off x="2037993" y="4717494"/>
            <a:ext cx="10554414" cy="106418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numpy is a powerful numerical computing library in Python. It provides support for large, multi-dimensional arrays and matrices, along with a collection of mathematical functions to operate on these arrays efficiently.</a:t>
            </a:r>
            <a:endParaRPr lang="en-US" sz="1750" dirty="0"/>
          </a:p>
        </p:txBody>
      </p:sp>
      <p:sp>
        <p:nvSpPr>
          <p:cNvPr id="9" name="Text 7"/>
          <p:cNvSpPr/>
          <p:nvPr/>
        </p:nvSpPr>
        <p:spPr>
          <a:xfrm>
            <a:off x="2037993" y="5761553"/>
            <a:ext cx="3555087"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math</a:t>
            </a:r>
            <a:endParaRPr lang="en-US" sz="3499" dirty="0"/>
          </a:p>
        </p:txBody>
      </p:sp>
      <p:sp>
        <p:nvSpPr>
          <p:cNvPr id="10" name="Text 8"/>
          <p:cNvSpPr/>
          <p:nvPr/>
        </p:nvSpPr>
        <p:spPr>
          <a:xfrm>
            <a:off x="2037993" y="6650236"/>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math library in Python provides various mathematical functions and constants. It includes functions for basic arithmetic operations, trigonometry, logarithms, and more.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36521"/>
            <a:ext cx="93064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Challenges in Hand Gesture Recognition</a:t>
            </a:r>
            <a:endParaRPr lang="en-US" sz="4374" dirty="0"/>
          </a:p>
        </p:txBody>
      </p:sp>
      <p:sp>
        <p:nvSpPr>
          <p:cNvPr id="6" name="Shape 3"/>
          <p:cNvSpPr/>
          <p:nvPr/>
        </p:nvSpPr>
        <p:spPr>
          <a:xfrm>
            <a:off x="4490799" y="2632115"/>
            <a:ext cx="499943" cy="499943"/>
          </a:xfrm>
          <a:prstGeom prst="roundRect">
            <a:avLst>
              <a:gd name="adj" fmla="val 26667"/>
            </a:avLst>
          </a:prstGeom>
          <a:solidFill>
            <a:srgbClr val="E7EDF9"/>
          </a:solidFill>
          <a:ln/>
        </p:spPr>
        <p:txBody>
          <a:bodyPr/>
          <a:lstStyle/>
          <a:p>
            <a:endParaRPr lang="en-IN"/>
          </a:p>
        </p:txBody>
      </p:sp>
      <p:sp>
        <p:nvSpPr>
          <p:cNvPr id="7" name="Text 4"/>
          <p:cNvSpPr/>
          <p:nvPr/>
        </p:nvSpPr>
        <p:spPr>
          <a:xfrm>
            <a:off x="4672132" y="2673787"/>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5212913" y="2708434"/>
            <a:ext cx="30251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Complexity of Gestures</a:t>
            </a:r>
            <a:endParaRPr lang="en-US" sz="2187" dirty="0"/>
          </a:p>
        </p:txBody>
      </p:sp>
      <p:sp>
        <p:nvSpPr>
          <p:cNvPr id="9" name="Text 6"/>
          <p:cNvSpPr/>
          <p:nvPr/>
        </p:nvSpPr>
        <p:spPr>
          <a:xfrm>
            <a:off x="5212913" y="3277791"/>
            <a:ext cx="8584287"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Overcome the challenge of recognizing a wide array of intricate hand gestures with accuracy and efficiency.</a:t>
            </a:r>
            <a:endParaRPr lang="en-US" sz="1750" dirty="0"/>
          </a:p>
        </p:txBody>
      </p:sp>
      <p:sp>
        <p:nvSpPr>
          <p:cNvPr id="10" name="Shape 7"/>
          <p:cNvSpPr/>
          <p:nvPr/>
        </p:nvSpPr>
        <p:spPr>
          <a:xfrm>
            <a:off x="4490799" y="4384358"/>
            <a:ext cx="499943" cy="499943"/>
          </a:xfrm>
          <a:prstGeom prst="roundRect">
            <a:avLst>
              <a:gd name="adj" fmla="val 26667"/>
            </a:avLst>
          </a:prstGeom>
          <a:solidFill>
            <a:srgbClr val="E7EDF9"/>
          </a:solidFill>
          <a:ln/>
        </p:spPr>
        <p:txBody>
          <a:bodyPr/>
          <a:lstStyle/>
          <a:p>
            <a:endParaRPr lang="en-IN"/>
          </a:p>
        </p:txBody>
      </p:sp>
      <p:sp>
        <p:nvSpPr>
          <p:cNvPr id="11" name="Text 8"/>
          <p:cNvSpPr/>
          <p:nvPr/>
        </p:nvSpPr>
        <p:spPr>
          <a:xfrm>
            <a:off x="4649272" y="4426029"/>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5212913" y="4460677"/>
            <a:ext cx="265176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Interpreting Context</a:t>
            </a:r>
            <a:endParaRPr lang="en-US" sz="2187" dirty="0"/>
          </a:p>
        </p:txBody>
      </p:sp>
      <p:sp>
        <p:nvSpPr>
          <p:cNvPr id="13" name="Text 10"/>
          <p:cNvSpPr/>
          <p:nvPr/>
        </p:nvSpPr>
        <p:spPr>
          <a:xfrm>
            <a:off x="5212913" y="5030033"/>
            <a:ext cx="8584287"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Address the difficulty of understanding gestures within the context they are performed, ensuring consistent recognition.</a:t>
            </a:r>
            <a:endParaRPr lang="en-US" sz="1750" dirty="0"/>
          </a:p>
        </p:txBody>
      </p:sp>
      <p:sp>
        <p:nvSpPr>
          <p:cNvPr id="14" name="Shape 11"/>
          <p:cNvSpPr/>
          <p:nvPr/>
        </p:nvSpPr>
        <p:spPr>
          <a:xfrm>
            <a:off x="4490799" y="6136600"/>
            <a:ext cx="499943" cy="499943"/>
          </a:xfrm>
          <a:prstGeom prst="roundRect">
            <a:avLst>
              <a:gd name="adj" fmla="val 26667"/>
            </a:avLst>
          </a:prstGeom>
          <a:solidFill>
            <a:srgbClr val="E7EDF9"/>
          </a:solidFill>
          <a:ln/>
        </p:spPr>
        <p:txBody>
          <a:bodyPr/>
          <a:lstStyle/>
          <a:p>
            <a:endParaRPr lang="en-IN"/>
          </a:p>
        </p:txBody>
      </p:sp>
      <p:sp>
        <p:nvSpPr>
          <p:cNvPr id="15" name="Text 12"/>
          <p:cNvSpPr/>
          <p:nvPr/>
        </p:nvSpPr>
        <p:spPr>
          <a:xfrm>
            <a:off x="4649272" y="6178272"/>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6" name="Text 13"/>
          <p:cNvSpPr/>
          <p:nvPr/>
        </p:nvSpPr>
        <p:spPr>
          <a:xfrm>
            <a:off x="5212913" y="6212919"/>
            <a:ext cx="530352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Variability in Lighting and Backgrounds</a:t>
            </a:r>
            <a:endParaRPr lang="en-US" sz="2187" dirty="0"/>
          </a:p>
        </p:txBody>
      </p:sp>
      <p:sp>
        <p:nvSpPr>
          <p:cNvPr id="17" name="Text 14"/>
          <p:cNvSpPr/>
          <p:nvPr/>
        </p:nvSpPr>
        <p:spPr>
          <a:xfrm>
            <a:off x="5212913" y="6782276"/>
            <a:ext cx="8584287"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Tackle the impact of varying lighting conditions and backgrounds on gesture recognition performance.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0-#ppt_w/2"/>
                                          </p:val>
                                        </p:tav>
                                        <p:tav tm="100000">
                                          <p:val>
                                            <p:strVal val="#ppt_x"/>
                                          </p:val>
                                        </p:tav>
                                      </p:tavLst>
                                    </p:anim>
                                    <p:anim calcmode="lin" valueType="num">
                                      <p:cBhvr additive="base">
                                        <p:cTn id="4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1000"/>
                                        <p:tgtEl>
                                          <p:spTgt spid="17"/>
                                        </p:tgtEl>
                                      </p:cBhvr>
                                    </p:animEffect>
                                    <p:anim calcmode="lin" valueType="num">
                                      <p:cBhvr>
                                        <p:cTn id="94" dur="1000" fill="hold"/>
                                        <p:tgtEl>
                                          <p:spTgt spid="17"/>
                                        </p:tgtEl>
                                        <p:attrNameLst>
                                          <p:attrName>ppt_x</p:attrName>
                                        </p:attrNameLst>
                                      </p:cBhvr>
                                      <p:tavLst>
                                        <p:tav tm="0">
                                          <p:val>
                                            <p:strVal val="#ppt_x"/>
                                          </p:val>
                                        </p:tav>
                                        <p:tav tm="100000">
                                          <p:val>
                                            <p:strVal val="#ppt_x"/>
                                          </p:val>
                                        </p:tav>
                                      </p:tavLst>
                                    </p:anim>
                                    <p:anim calcmode="lin" valueType="num">
                                      <p:cBhvr>
                                        <p:cTn id="9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694134"/>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Neural Networks for Gesture Recognition</a:t>
            </a:r>
            <a:endParaRPr lang="en-US" sz="4374" dirty="0"/>
          </a:p>
        </p:txBody>
      </p:sp>
      <p:pic>
        <p:nvPicPr>
          <p:cNvPr id="5" name="Image 0" descr="preencoded.png"/>
          <p:cNvPicPr>
            <a:picLocks noChangeAspect="1"/>
          </p:cNvPicPr>
          <p:nvPr/>
        </p:nvPicPr>
        <p:blipFill>
          <a:blip r:embed="rId3"/>
          <a:stretch>
            <a:fillRect/>
          </a:stretch>
        </p:blipFill>
        <p:spPr>
          <a:xfrm>
            <a:off x="2037993" y="2527221"/>
            <a:ext cx="3295888" cy="2036921"/>
          </a:xfrm>
          <a:prstGeom prst="rect">
            <a:avLst/>
          </a:prstGeom>
        </p:spPr>
      </p:pic>
      <p:sp>
        <p:nvSpPr>
          <p:cNvPr id="6" name="Text 3"/>
          <p:cNvSpPr/>
          <p:nvPr/>
        </p:nvSpPr>
        <p:spPr>
          <a:xfrm>
            <a:off x="2037993" y="4841796"/>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Convolutional Neural Networks (CNN)</a:t>
            </a:r>
            <a:endParaRPr lang="en-US" sz="2187" dirty="0"/>
          </a:p>
        </p:txBody>
      </p:sp>
      <p:sp>
        <p:nvSpPr>
          <p:cNvPr id="7" name="Text 4"/>
          <p:cNvSpPr/>
          <p:nvPr/>
        </p:nvSpPr>
        <p:spPr>
          <a:xfrm>
            <a:off x="2037993" y="5758339"/>
            <a:ext cx="3295888"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Explore the power of CNNs in detecting meaningful patterns in hand gestures and achieving high recognition accuracy.</a:t>
            </a:r>
            <a:endParaRPr lang="en-US" sz="1750" dirty="0"/>
          </a:p>
        </p:txBody>
      </p:sp>
      <p:pic>
        <p:nvPicPr>
          <p:cNvPr id="8" name="Image 1" descr="preencoded.png"/>
          <p:cNvPicPr>
            <a:picLocks noChangeAspect="1"/>
          </p:cNvPicPr>
          <p:nvPr/>
        </p:nvPicPr>
        <p:blipFill>
          <a:blip r:embed="rId4"/>
          <a:stretch>
            <a:fillRect/>
          </a:stretch>
        </p:blipFill>
        <p:spPr>
          <a:xfrm>
            <a:off x="5667137" y="2527221"/>
            <a:ext cx="3296007" cy="2037040"/>
          </a:xfrm>
          <a:prstGeom prst="rect">
            <a:avLst/>
          </a:prstGeom>
        </p:spPr>
      </p:pic>
      <p:sp>
        <p:nvSpPr>
          <p:cNvPr id="9" name="Text 5"/>
          <p:cNvSpPr/>
          <p:nvPr/>
        </p:nvSpPr>
        <p:spPr>
          <a:xfrm>
            <a:off x="5667137" y="4841915"/>
            <a:ext cx="3296007"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Recurrent Neural Networks (RNN)</a:t>
            </a:r>
            <a:endParaRPr lang="en-US" sz="2187" dirty="0"/>
          </a:p>
        </p:txBody>
      </p:sp>
      <p:sp>
        <p:nvSpPr>
          <p:cNvPr id="10" name="Text 6"/>
          <p:cNvSpPr/>
          <p:nvPr/>
        </p:nvSpPr>
        <p:spPr>
          <a:xfrm>
            <a:off x="5667137" y="5758458"/>
            <a:ext cx="3296007"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Understand how RNNs capture temporal dependencies in hand gestures, making them effective for continuous gesture recognition tasks.</a:t>
            </a:r>
            <a:endParaRPr lang="en-US" sz="1750" dirty="0"/>
          </a:p>
        </p:txBody>
      </p:sp>
      <p:pic>
        <p:nvPicPr>
          <p:cNvPr id="11" name="Image 2" descr="preencoded.png"/>
          <p:cNvPicPr>
            <a:picLocks noChangeAspect="1"/>
          </p:cNvPicPr>
          <p:nvPr/>
        </p:nvPicPr>
        <p:blipFill>
          <a:blip r:embed="rId5"/>
          <a:stretch>
            <a:fillRect/>
          </a:stretch>
        </p:blipFill>
        <p:spPr>
          <a:xfrm>
            <a:off x="9296400" y="2527221"/>
            <a:ext cx="3296007" cy="2037040"/>
          </a:xfrm>
          <a:prstGeom prst="rect">
            <a:avLst/>
          </a:prstGeom>
        </p:spPr>
      </p:pic>
      <p:sp>
        <p:nvSpPr>
          <p:cNvPr id="12" name="Text 7"/>
          <p:cNvSpPr/>
          <p:nvPr/>
        </p:nvSpPr>
        <p:spPr>
          <a:xfrm>
            <a:off x="9296400" y="4841915"/>
            <a:ext cx="3296007"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Long Short-Term Memory (LSTM)</a:t>
            </a:r>
            <a:endParaRPr lang="en-US" sz="2187" dirty="0"/>
          </a:p>
        </p:txBody>
      </p:sp>
      <p:sp>
        <p:nvSpPr>
          <p:cNvPr id="13" name="Text 8"/>
          <p:cNvSpPr/>
          <p:nvPr/>
        </p:nvSpPr>
        <p:spPr>
          <a:xfrm>
            <a:off x="9296400" y="5758458"/>
            <a:ext cx="3296007"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Learn about LSTM units and their role in processing sequential data, making them suitable for gesture recognition in videos.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1+#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32934"/>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10972800" y="0"/>
            <a:ext cx="3657600" cy="8232934"/>
          </a:xfrm>
          <a:prstGeom prst="rect">
            <a:avLst/>
          </a:prstGeom>
        </p:spPr>
      </p:pic>
      <p:sp>
        <p:nvSpPr>
          <p:cNvPr id="5" name="Text 2"/>
          <p:cNvSpPr/>
          <p:nvPr/>
        </p:nvSpPr>
        <p:spPr>
          <a:xfrm>
            <a:off x="786527" y="576858"/>
            <a:ext cx="9399746" cy="1311116"/>
          </a:xfrm>
          <a:prstGeom prst="rect">
            <a:avLst/>
          </a:prstGeom>
          <a:noFill/>
          <a:ln/>
        </p:spPr>
        <p:txBody>
          <a:bodyPr wrap="square" rtlCol="0" anchor="t"/>
          <a:lstStyle/>
          <a:p>
            <a:pPr marL="0" indent="0">
              <a:lnSpc>
                <a:spcPts val="5162"/>
              </a:lnSpc>
              <a:buNone/>
            </a:pPr>
            <a:r>
              <a:rPr lang="en-US" sz="4129" dirty="0">
                <a:solidFill>
                  <a:srgbClr val="476FD6"/>
                </a:solidFill>
                <a:latin typeface="Roboto Slab" pitchFamily="34" charset="0"/>
                <a:ea typeface="Roboto Slab" pitchFamily="34" charset="-122"/>
                <a:cs typeface="Roboto Slab" pitchFamily="34" charset="-120"/>
              </a:rPr>
              <a:t>Training and Testing a Hand Gesture Recognition Model</a:t>
            </a:r>
            <a:endParaRPr lang="en-US" sz="4129" dirty="0"/>
          </a:p>
        </p:txBody>
      </p:sp>
      <p:sp>
        <p:nvSpPr>
          <p:cNvPr id="6" name="Shape 3"/>
          <p:cNvSpPr/>
          <p:nvPr/>
        </p:nvSpPr>
        <p:spPr>
          <a:xfrm>
            <a:off x="1080135" y="2202537"/>
            <a:ext cx="41910" cy="5453539"/>
          </a:xfrm>
          <a:prstGeom prst="rect">
            <a:avLst/>
          </a:prstGeom>
          <a:solidFill>
            <a:srgbClr val="E7EDF9"/>
          </a:solidFill>
          <a:ln/>
        </p:spPr>
        <p:txBody>
          <a:bodyPr/>
          <a:lstStyle/>
          <a:p>
            <a:endParaRPr lang="en-IN"/>
          </a:p>
        </p:txBody>
      </p:sp>
      <p:sp>
        <p:nvSpPr>
          <p:cNvPr id="7" name="Shape 4"/>
          <p:cNvSpPr/>
          <p:nvPr/>
        </p:nvSpPr>
        <p:spPr>
          <a:xfrm>
            <a:off x="1337072" y="2581394"/>
            <a:ext cx="734139" cy="41910"/>
          </a:xfrm>
          <a:prstGeom prst="rect">
            <a:avLst/>
          </a:prstGeom>
          <a:solidFill>
            <a:srgbClr val="E7EDF9"/>
          </a:solidFill>
          <a:ln/>
        </p:spPr>
        <p:txBody>
          <a:bodyPr/>
          <a:lstStyle/>
          <a:p>
            <a:endParaRPr lang="en-IN"/>
          </a:p>
        </p:txBody>
      </p:sp>
      <p:sp>
        <p:nvSpPr>
          <p:cNvPr id="8" name="Shape 5"/>
          <p:cNvSpPr/>
          <p:nvPr/>
        </p:nvSpPr>
        <p:spPr>
          <a:xfrm>
            <a:off x="865108" y="2366367"/>
            <a:ext cx="471964" cy="471964"/>
          </a:xfrm>
          <a:prstGeom prst="roundRect">
            <a:avLst>
              <a:gd name="adj" fmla="val 26667"/>
            </a:avLst>
          </a:prstGeom>
          <a:solidFill>
            <a:srgbClr val="E7EDF9"/>
          </a:solidFill>
          <a:ln/>
        </p:spPr>
        <p:txBody>
          <a:bodyPr/>
          <a:lstStyle/>
          <a:p>
            <a:endParaRPr lang="en-IN"/>
          </a:p>
        </p:txBody>
      </p:sp>
      <p:sp>
        <p:nvSpPr>
          <p:cNvPr id="9" name="Text 6"/>
          <p:cNvSpPr/>
          <p:nvPr/>
        </p:nvSpPr>
        <p:spPr>
          <a:xfrm>
            <a:off x="1036320" y="2405658"/>
            <a:ext cx="12954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1</a:t>
            </a:r>
            <a:endParaRPr lang="en-US" sz="2478" dirty="0"/>
          </a:p>
        </p:txBody>
      </p:sp>
      <p:sp>
        <p:nvSpPr>
          <p:cNvPr id="10" name="Text 7"/>
          <p:cNvSpPr/>
          <p:nvPr/>
        </p:nvSpPr>
        <p:spPr>
          <a:xfrm>
            <a:off x="2254806" y="2412206"/>
            <a:ext cx="2125980"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Data Partitioning</a:t>
            </a:r>
            <a:endParaRPr lang="en-US" sz="2065" dirty="0"/>
          </a:p>
        </p:txBody>
      </p:sp>
      <p:sp>
        <p:nvSpPr>
          <p:cNvPr id="11" name="Text 8"/>
          <p:cNvSpPr/>
          <p:nvPr/>
        </p:nvSpPr>
        <p:spPr>
          <a:xfrm>
            <a:off x="2254806" y="2949535"/>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Split the dataset into training, validation, and testing sets for model development and evaluation.</a:t>
            </a:r>
            <a:endParaRPr lang="en-US" sz="1652" dirty="0"/>
          </a:p>
        </p:txBody>
      </p:sp>
      <p:sp>
        <p:nvSpPr>
          <p:cNvPr id="12" name="Shape 9"/>
          <p:cNvSpPr/>
          <p:nvPr/>
        </p:nvSpPr>
        <p:spPr>
          <a:xfrm>
            <a:off x="1337072" y="4469130"/>
            <a:ext cx="734139" cy="41910"/>
          </a:xfrm>
          <a:prstGeom prst="rect">
            <a:avLst/>
          </a:prstGeom>
          <a:solidFill>
            <a:srgbClr val="E7EDF9"/>
          </a:solidFill>
          <a:ln/>
        </p:spPr>
        <p:txBody>
          <a:bodyPr/>
          <a:lstStyle/>
          <a:p>
            <a:endParaRPr lang="en-IN"/>
          </a:p>
        </p:txBody>
      </p:sp>
      <p:sp>
        <p:nvSpPr>
          <p:cNvPr id="13" name="Shape 10"/>
          <p:cNvSpPr/>
          <p:nvPr/>
        </p:nvSpPr>
        <p:spPr>
          <a:xfrm>
            <a:off x="865108" y="4254103"/>
            <a:ext cx="471964" cy="471964"/>
          </a:xfrm>
          <a:prstGeom prst="roundRect">
            <a:avLst>
              <a:gd name="adj" fmla="val 26667"/>
            </a:avLst>
          </a:prstGeom>
          <a:solidFill>
            <a:srgbClr val="E7EDF9"/>
          </a:solidFill>
          <a:ln/>
        </p:spPr>
        <p:txBody>
          <a:bodyPr/>
          <a:lstStyle/>
          <a:p>
            <a:endParaRPr lang="en-IN"/>
          </a:p>
        </p:txBody>
      </p:sp>
      <p:sp>
        <p:nvSpPr>
          <p:cNvPr id="14" name="Text 11"/>
          <p:cNvSpPr/>
          <p:nvPr/>
        </p:nvSpPr>
        <p:spPr>
          <a:xfrm>
            <a:off x="1013460" y="4293394"/>
            <a:ext cx="17526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2</a:t>
            </a:r>
            <a:endParaRPr lang="en-US" sz="2478" dirty="0"/>
          </a:p>
        </p:txBody>
      </p:sp>
      <p:sp>
        <p:nvSpPr>
          <p:cNvPr id="15" name="Text 12"/>
          <p:cNvSpPr/>
          <p:nvPr/>
        </p:nvSpPr>
        <p:spPr>
          <a:xfrm>
            <a:off x="2254806" y="4299942"/>
            <a:ext cx="2097643"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Model Training</a:t>
            </a:r>
            <a:endParaRPr lang="en-US" sz="2065" dirty="0"/>
          </a:p>
        </p:txBody>
      </p:sp>
      <p:sp>
        <p:nvSpPr>
          <p:cNvPr id="16" name="Text 13"/>
          <p:cNvSpPr/>
          <p:nvPr/>
        </p:nvSpPr>
        <p:spPr>
          <a:xfrm>
            <a:off x="2254806" y="4837271"/>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Train the neural network using the training set, fine-tuning hyperparameters and network architecture to achieve optimal performance.</a:t>
            </a:r>
            <a:endParaRPr lang="en-US" sz="1652" dirty="0"/>
          </a:p>
        </p:txBody>
      </p:sp>
      <p:sp>
        <p:nvSpPr>
          <p:cNvPr id="17" name="Shape 14"/>
          <p:cNvSpPr/>
          <p:nvPr/>
        </p:nvSpPr>
        <p:spPr>
          <a:xfrm>
            <a:off x="1337072" y="6356866"/>
            <a:ext cx="734139" cy="41910"/>
          </a:xfrm>
          <a:prstGeom prst="rect">
            <a:avLst/>
          </a:prstGeom>
          <a:solidFill>
            <a:srgbClr val="E7EDF9"/>
          </a:solidFill>
          <a:ln/>
        </p:spPr>
        <p:txBody>
          <a:bodyPr/>
          <a:lstStyle/>
          <a:p>
            <a:endParaRPr lang="en-IN"/>
          </a:p>
        </p:txBody>
      </p:sp>
      <p:sp>
        <p:nvSpPr>
          <p:cNvPr id="18" name="Shape 15"/>
          <p:cNvSpPr/>
          <p:nvPr/>
        </p:nvSpPr>
        <p:spPr>
          <a:xfrm>
            <a:off x="865108" y="6141839"/>
            <a:ext cx="471964" cy="471964"/>
          </a:xfrm>
          <a:prstGeom prst="roundRect">
            <a:avLst>
              <a:gd name="adj" fmla="val 26667"/>
            </a:avLst>
          </a:prstGeom>
          <a:solidFill>
            <a:srgbClr val="E7EDF9"/>
          </a:solidFill>
          <a:ln/>
        </p:spPr>
        <p:txBody>
          <a:bodyPr/>
          <a:lstStyle/>
          <a:p>
            <a:endParaRPr lang="en-IN"/>
          </a:p>
        </p:txBody>
      </p:sp>
      <p:sp>
        <p:nvSpPr>
          <p:cNvPr id="19" name="Text 16"/>
          <p:cNvSpPr/>
          <p:nvPr/>
        </p:nvSpPr>
        <p:spPr>
          <a:xfrm>
            <a:off x="1017270" y="6181130"/>
            <a:ext cx="167640" cy="393263"/>
          </a:xfrm>
          <a:prstGeom prst="rect">
            <a:avLst/>
          </a:prstGeom>
          <a:noFill/>
          <a:ln/>
        </p:spPr>
        <p:txBody>
          <a:bodyPr wrap="none" rtlCol="0" anchor="t"/>
          <a:lstStyle/>
          <a:p>
            <a:pPr marL="0" indent="0" algn="ctr">
              <a:lnSpc>
                <a:spcPts val="3097"/>
              </a:lnSpc>
              <a:buNone/>
            </a:pPr>
            <a:r>
              <a:rPr lang="en-US" sz="2478" dirty="0">
                <a:solidFill>
                  <a:srgbClr val="476FD6"/>
                </a:solidFill>
                <a:latin typeface="Roboto Slab" pitchFamily="34" charset="0"/>
                <a:ea typeface="Roboto Slab" pitchFamily="34" charset="-122"/>
                <a:cs typeface="Roboto Slab" pitchFamily="34" charset="-120"/>
              </a:rPr>
              <a:t>3</a:t>
            </a:r>
            <a:endParaRPr lang="en-US" sz="2478" dirty="0"/>
          </a:p>
        </p:txBody>
      </p:sp>
      <p:sp>
        <p:nvSpPr>
          <p:cNvPr id="20" name="Text 17"/>
          <p:cNvSpPr/>
          <p:nvPr/>
        </p:nvSpPr>
        <p:spPr>
          <a:xfrm>
            <a:off x="2254806" y="6187678"/>
            <a:ext cx="2097643" cy="327660"/>
          </a:xfrm>
          <a:prstGeom prst="rect">
            <a:avLst/>
          </a:prstGeom>
          <a:noFill/>
          <a:ln/>
        </p:spPr>
        <p:txBody>
          <a:bodyPr wrap="none" rtlCol="0" anchor="t"/>
          <a:lstStyle/>
          <a:p>
            <a:pPr marL="0" indent="0" algn="l">
              <a:lnSpc>
                <a:spcPts val="2581"/>
              </a:lnSpc>
              <a:buNone/>
            </a:pPr>
            <a:r>
              <a:rPr lang="en-US" sz="2065" dirty="0">
                <a:solidFill>
                  <a:srgbClr val="476FD6"/>
                </a:solidFill>
                <a:latin typeface="Roboto Slab" pitchFamily="34" charset="0"/>
                <a:ea typeface="Roboto Slab" pitchFamily="34" charset="-122"/>
                <a:cs typeface="Roboto Slab" pitchFamily="34" charset="-120"/>
              </a:rPr>
              <a:t>Model Testing</a:t>
            </a:r>
            <a:endParaRPr lang="en-US" sz="2065" dirty="0"/>
          </a:p>
        </p:txBody>
      </p:sp>
      <p:sp>
        <p:nvSpPr>
          <p:cNvPr id="21" name="Text 18"/>
          <p:cNvSpPr/>
          <p:nvPr/>
        </p:nvSpPr>
        <p:spPr>
          <a:xfrm>
            <a:off x="2254806" y="6725007"/>
            <a:ext cx="7931468" cy="671274"/>
          </a:xfrm>
          <a:prstGeom prst="rect">
            <a:avLst/>
          </a:prstGeom>
          <a:noFill/>
          <a:ln/>
        </p:spPr>
        <p:txBody>
          <a:bodyPr wrap="square" rtlCol="0" anchor="t"/>
          <a:lstStyle/>
          <a:p>
            <a:pPr marL="0" indent="0" algn="l">
              <a:lnSpc>
                <a:spcPts val="2643"/>
              </a:lnSpc>
              <a:buNone/>
            </a:pPr>
            <a:r>
              <a:rPr lang="en-US" sz="1652" dirty="0">
                <a:solidFill>
                  <a:srgbClr val="15213F"/>
                </a:solidFill>
                <a:latin typeface="Roboto" pitchFamily="34" charset="0"/>
                <a:ea typeface="Roboto" pitchFamily="34" charset="-122"/>
                <a:cs typeface="Roboto" pitchFamily="34" charset="-120"/>
              </a:rPr>
              <a:t>Evaluate the trained model on the testing set to measure its accuracy and generalization capabilities.</a:t>
            </a:r>
            <a:endParaRPr lang="en-US" sz="165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1000"/>
                                        <p:tgtEl>
                                          <p:spTgt spid="21"/>
                                        </p:tgtEl>
                                      </p:cBhvr>
                                    </p:animEffect>
                                    <p:anim calcmode="lin" valueType="num">
                                      <p:cBhvr>
                                        <p:cTn id="94" dur="1000" fill="hold"/>
                                        <p:tgtEl>
                                          <p:spTgt spid="21"/>
                                        </p:tgtEl>
                                        <p:attrNameLst>
                                          <p:attrName>ppt_x</p:attrName>
                                        </p:attrNameLst>
                                      </p:cBhvr>
                                      <p:tavLst>
                                        <p:tav tm="0">
                                          <p:val>
                                            <p:strVal val="#ppt_x"/>
                                          </p:val>
                                        </p:tav>
                                        <p:tav tm="100000">
                                          <p:val>
                                            <p:strVal val="#ppt_x"/>
                                          </p:val>
                                        </p:tav>
                                      </p:tavLst>
                                    </p:anim>
                                    <p:anim calcmode="lin" valueType="num">
                                      <p:cBhvr>
                                        <p:cTn id="9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3" grpId="0" animBg="1"/>
      <p:bldP spid="14" grpId="0" animBg="1"/>
      <p:bldP spid="15" grpId="0" animBg="1"/>
      <p:bldP spid="16"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1007269"/>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Applications of Hand Gesture Recognition Technology</a:t>
            </a:r>
            <a:endParaRPr lang="en-US" sz="4374" dirty="0"/>
          </a:p>
        </p:txBody>
      </p:sp>
      <p:sp>
        <p:nvSpPr>
          <p:cNvPr id="5" name="Shape 3"/>
          <p:cNvSpPr/>
          <p:nvPr/>
        </p:nvSpPr>
        <p:spPr>
          <a:xfrm>
            <a:off x="2037993" y="2840355"/>
            <a:ext cx="5166122" cy="2079903"/>
          </a:xfrm>
          <a:prstGeom prst="roundRect">
            <a:avLst>
              <a:gd name="adj" fmla="val 6410"/>
            </a:avLst>
          </a:prstGeom>
          <a:solidFill>
            <a:srgbClr val="E7EDF9"/>
          </a:solidFill>
          <a:ln/>
        </p:spPr>
        <p:txBody>
          <a:bodyPr/>
          <a:lstStyle/>
          <a:p>
            <a:endParaRPr lang="en-IN"/>
          </a:p>
        </p:txBody>
      </p:sp>
      <p:sp>
        <p:nvSpPr>
          <p:cNvPr id="6" name="Text 4"/>
          <p:cNvSpPr/>
          <p:nvPr/>
        </p:nvSpPr>
        <p:spPr>
          <a:xfrm>
            <a:off x="2260163" y="3062526"/>
            <a:ext cx="388620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Human-Computer Interaction</a:t>
            </a:r>
            <a:endParaRPr lang="en-US" sz="2187" dirty="0"/>
          </a:p>
        </p:txBody>
      </p:sp>
      <p:sp>
        <p:nvSpPr>
          <p:cNvPr id="7" name="Text 5"/>
          <p:cNvSpPr/>
          <p:nvPr/>
        </p:nvSpPr>
        <p:spPr>
          <a:xfrm>
            <a:off x="2260163" y="3631883"/>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Discover how hand gesture recognition enhances interactions with computers, enabling natural and intuitive control.</a:t>
            </a:r>
            <a:endParaRPr lang="en-US" sz="1750" dirty="0"/>
          </a:p>
        </p:txBody>
      </p:sp>
      <p:sp>
        <p:nvSpPr>
          <p:cNvPr id="8" name="Shape 6"/>
          <p:cNvSpPr/>
          <p:nvPr/>
        </p:nvSpPr>
        <p:spPr>
          <a:xfrm>
            <a:off x="7426285" y="2840355"/>
            <a:ext cx="5166122" cy="2079903"/>
          </a:xfrm>
          <a:prstGeom prst="roundRect">
            <a:avLst>
              <a:gd name="adj" fmla="val 6410"/>
            </a:avLst>
          </a:prstGeom>
          <a:solidFill>
            <a:srgbClr val="E7EDF9"/>
          </a:solidFill>
          <a:ln/>
        </p:spPr>
        <p:txBody>
          <a:bodyPr/>
          <a:lstStyle/>
          <a:p>
            <a:endParaRPr lang="en-IN"/>
          </a:p>
        </p:txBody>
      </p:sp>
      <p:sp>
        <p:nvSpPr>
          <p:cNvPr id="9" name="Text 7"/>
          <p:cNvSpPr/>
          <p:nvPr/>
        </p:nvSpPr>
        <p:spPr>
          <a:xfrm>
            <a:off x="7648456" y="3062526"/>
            <a:ext cx="36118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Virtual Reality and Gaming</a:t>
            </a:r>
            <a:endParaRPr lang="en-US" sz="2187" dirty="0"/>
          </a:p>
        </p:txBody>
      </p:sp>
      <p:sp>
        <p:nvSpPr>
          <p:cNvPr id="10" name="Text 8"/>
          <p:cNvSpPr/>
          <p:nvPr/>
        </p:nvSpPr>
        <p:spPr>
          <a:xfrm>
            <a:off x="7648456" y="3631883"/>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Explore the immersive possibilities of hand gesture recognition in virtual reality experiences and gaming.</a:t>
            </a:r>
            <a:endParaRPr lang="en-US" sz="1750" dirty="0"/>
          </a:p>
        </p:txBody>
      </p:sp>
      <p:sp>
        <p:nvSpPr>
          <p:cNvPr id="11" name="Shape 9"/>
          <p:cNvSpPr/>
          <p:nvPr/>
        </p:nvSpPr>
        <p:spPr>
          <a:xfrm>
            <a:off x="2037993" y="5142428"/>
            <a:ext cx="5166122" cy="2079903"/>
          </a:xfrm>
          <a:prstGeom prst="roundRect">
            <a:avLst>
              <a:gd name="adj" fmla="val 6410"/>
            </a:avLst>
          </a:prstGeom>
          <a:solidFill>
            <a:srgbClr val="E7EDF9"/>
          </a:solidFill>
          <a:ln/>
        </p:spPr>
        <p:txBody>
          <a:bodyPr/>
          <a:lstStyle/>
          <a:p>
            <a:endParaRPr lang="en-IN"/>
          </a:p>
        </p:txBody>
      </p:sp>
      <p:sp>
        <p:nvSpPr>
          <p:cNvPr id="12" name="Text 10"/>
          <p:cNvSpPr/>
          <p:nvPr/>
        </p:nvSpPr>
        <p:spPr>
          <a:xfrm>
            <a:off x="2260163" y="5364599"/>
            <a:ext cx="38404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Sign Language Interpretation</a:t>
            </a:r>
            <a:endParaRPr lang="en-US" sz="2187" dirty="0"/>
          </a:p>
        </p:txBody>
      </p:sp>
      <p:sp>
        <p:nvSpPr>
          <p:cNvPr id="13" name="Text 11"/>
          <p:cNvSpPr/>
          <p:nvPr/>
        </p:nvSpPr>
        <p:spPr>
          <a:xfrm>
            <a:off x="2260163" y="5933956"/>
            <a:ext cx="4721781" cy="142143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Learn how hand gesture recognition empowers individuals with hearing impairments by enabling real-time sign language translation.</a:t>
            </a:r>
            <a:endParaRPr lang="en-US" sz="1750" dirty="0"/>
          </a:p>
        </p:txBody>
      </p:sp>
      <p:sp>
        <p:nvSpPr>
          <p:cNvPr id="14" name="Shape 12"/>
          <p:cNvSpPr/>
          <p:nvPr/>
        </p:nvSpPr>
        <p:spPr>
          <a:xfrm>
            <a:off x="7426285" y="5142428"/>
            <a:ext cx="5166122" cy="2079903"/>
          </a:xfrm>
          <a:prstGeom prst="roundRect">
            <a:avLst>
              <a:gd name="adj" fmla="val 6410"/>
            </a:avLst>
          </a:prstGeom>
          <a:solidFill>
            <a:srgbClr val="E7EDF9"/>
          </a:solidFill>
          <a:ln/>
        </p:spPr>
        <p:txBody>
          <a:bodyPr/>
          <a:lstStyle/>
          <a:p>
            <a:endParaRPr lang="en-IN"/>
          </a:p>
        </p:txBody>
      </p:sp>
      <p:sp>
        <p:nvSpPr>
          <p:cNvPr id="15" name="Text 13"/>
          <p:cNvSpPr/>
          <p:nvPr/>
        </p:nvSpPr>
        <p:spPr>
          <a:xfrm>
            <a:off x="7648456" y="5364599"/>
            <a:ext cx="39395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Healthcare and Rehabilitation</a:t>
            </a:r>
            <a:endParaRPr lang="en-US" sz="2187" dirty="0"/>
          </a:p>
        </p:txBody>
      </p:sp>
      <p:sp>
        <p:nvSpPr>
          <p:cNvPr id="16" name="Text 14"/>
          <p:cNvSpPr/>
          <p:nvPr/>
        </p:nvSpPr>
        <p:spPr>
          <a:xfrm>
            <a:off x="7648456" y="5933956"/>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See how gesture recognition technology revolutionizes physical therapy and assists individuals with motor impairments.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3"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1+#ppt_w/2"/>
                                          </p:val>
                                        </p:tav>
                                        <p:tav tm="100000">
                                          <p:val>
                                            <p:strVal val="#ppt_x"/>
                                          </p:val>
                                        </p:tav>
                                      </p:tavLst>
                                    </p:anim>
                                    <p:anim calcmode="lin" valueType="num">
                                      <p:cBhvr additive="base">
                                        <p:cTn id="5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9"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0-#ppt_w/2"/>
                                          </p:val>
                                        </p:tav>
                                        <p:tav tm="100000">
                                          <p:val>
                                            <p:strVal val="#ppt_x"/>
                                          </p:val>
                                        </p:tav>
                                      </p:tavLst>
                                    </p:anim>
                                    <p:anim calcmode="lin" valueType="num">
                                      <p:cBhvr additive="base">
                                        <p:cTn id="7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6">
                                            <p:txEl>
                                              <p:pRg st="0" end="0"/>
                                            </p:txEl>
                                          </p:spTgt>
                                        </p:tgtEl>
                                        <p:attrNameLst>
                                          <p:attrName>style.visibility</p:attrName>
                                        </p:attrNameLst>
                                      </p:cBhvr>
                                      <p:to>
                                        <p:strVal val="visible"/>
                                      </p:to>
                                    </p:set>
                                    <p:animEffect transition="in" filter="fade">
                                      <p:cBhvr>
                                        <p:cTn id="86" dur="1000"/>
                                        <p:tgtEl>
                                          <p:spTgt spid="16">
                                            <p:txEl>
                                              <p:pRg st="0" end="0"/>
                                            </p:txEl>
                                          </p:spTgt>
                                        </p:tgtEl>
                                      </p:cBhvr>
                                    </p:animEffect>
                                    <p:anim calcmode="lin" valueType="num">
                                      <p:cBhvr>
                                        <p:cTn id="8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24552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a:t>
            </a:r>
            <a:endParaRPr lang="en-US" sz="4374" dirty="0"/>
          </a:p>
        </p:txBody>
      </p:sp>
      <p:sp>
        <p:nvSpPr>
          <p:cNvPr id="6" name="Text 3"/>
          <p:cNvSpPr/>
          <p:nvPr/>
        </p:nvSpPr>
        <p:spPr>
          <a:xfrm>
            <a:off x="833199" y="4273153"/>
            <a:ext cx="7477601"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Sum up the key takeaways of the presentation and open the session for questions and discussions.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45423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References</a:t>
            </a:r>
            <a:endParaRPr lang="en-US" sz="4374" dirty="0"/>
          </a:p>
        </p:txBody>
      </p:sp>
      <p:sp>
        <p:nvSpPr>
          <p:cNvPr id="6" name="Text 3"/>
          <p:cNvSpPr/>
          <p:nvPr/>
        </p:nvSpPr>
        <p:spPr>
          <a:xfrm>
            <a:off x="6675001" y="3481864"/>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ChatGPT</a:t>
            </a:r>
            <a:endParaRPr lang="en-US" sz="1750" dirty="0"/>
          </a:p>
        </p:txBody>
      </p:sp>
      <p:sp>
        <p:nvSpPr>
          <p:cNvPr id="7" name="Text 4"/>
          <p:cNvSpPr/>
          <p:nvPr/>
        </p:nvSpPr>
        <p:spPr>
          <a:xfrm>
            <a:off x="6675001" y="392608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Introduction to Artificial Intelligence</a:t>
            </a:r>
            <a:endParaRPr lang="en-US" sz="1750" dirty="0"/>
          </a:p>
        </p:txBody>
      </p:sp>
      <p:sp>
        <p:nvSpPr>
          <p:cNvPr id="8" name="Text 5"/>
          <p:cNvSpPr/>
          <p:nvPr/>
        </p:nvSpPr>
        <p:spPr>
          <a:xfrm>
            <a:off x="6675001" y="437030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w3schools</a:t>
            </a:r>
            <a:endParaRPr lang="en-US" sz="1750" dirty="0"/>
          </a:p>
        </p:txBody>
      </p:sp>
      <p:sp>
        <p:nvSpPr>
          <p:cNvPr id="9" name="Text 6"/>
          <p:cNvSpPr/>
          <p:nvPr/>
        </p:nvSpPr>
        <p:spPr>
          <a:xfrm>
            <a:off x="6675001" y="481453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Gamma AI </a:t>
            </a:r>
            <a:endParaRPr lang="en-US" sz="1750" dirty="0"/>
          </a:p>
        </p:txBody>
      </p:sp>
      <p:sp>
        <p:nvSpPr>
          <p:cNvPr id="10" name="Text 7"/>
          <p:cNvSpPr/>
          <p:nvPr/>
        </p:nvSpPr>
        <p:spPr>
          <a:xfrm>
            <a:off x="6319599" y="5419844"/>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4" name="Text 2"/>
          <p:cNvSpPr/>
          <p:nvPr/>
        </p:nvSpPr>
        <p:spPr>
          <a:xfrm>
            <a:off x="2037993" y="2198608"/>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Thank You</a:t>
            </a:r>
            <a:endParaRPr lang="en-US" sz="4374" dirty="0"/>
          </a:p>
        </p:txBody>
      </p:sp>
      <p:sp>
        <p:nvSpPr>
          <p:cNvPr id="5" name="Text 3"/>
          <p:cNvSpPr/>
          <p:nvPr/>
        </p:nvSpPr>
        <p:spPr>
          <a:xfrm>
            <a:off x="2037993" y="3226237"/>
            <a:ext cx="3555087"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About Me</a:t>
            </a:r>
            <a:endParaRPr lang="en-US" sz="3499" dirty="0"/>
          </a:p>
        </p:txBody>
      </p:sp>
      <p:sp>
        <p:nvSpPr>
          <p:cNvPr id="6" name="Text 4"/>
          <p:cNvSpPr/>
          <p:nvPr/>
        </p:nvSpPr>
        <p:spPr>
          <a:xfrm>
            <a:off x="2037993" y="4114919"/>
            <a:ext cx="3329940"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Name: Gembali Rohit</a:t>
            </a:r>
            <a:endParaRPr lang="en-US" sz="2624" dirty="0"/>
          </a:p>
        </p:txBody>
      </p:sp>
      <p:sp>
        <p:nvSpPr>
          <p:cNvPr id="7" name="Text 5"/>
          <p:cNvSpPr/>
          <p:nvPr/>
        </p:nvSpPr>
        <p:spPr>
          <a:xfrm>
            <a:off x="2037993" y="4864656"/>
            <a:ext cx="5829300"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Email: gembalirohit2003@gmail.com</a:t>
            </a:r>
            <a:endParaRPr lang="en-US" sz="2624" dirty="0"/>
          </a:p>
        </p:txBody>
      </p:sp>
      <p:sp>
        <p:nvSpPr>
          <p:cNvPr id="8" name="Text 6"/>
          <p:cNvSpPr/>
          <p:nvPr/>
        </p:nvSpPr>
        <p:spPr>
          <a:xfrm>
            <a:off x="2037993" y="5614392"/>
            <a:ext cx="3413760" cy="416481"/>
          </a:xfrm>
          <a:prstGeom prst="rect">
            <a:avLst/>
          </a:prstGeom>
          <a:noFill/>
          <a:ln/>
        </p:spPr>
        <p:txBody>
          <a:bodyPr wrap="none" rtlCol="0" anchor="t"/>
          <a:lstStyle/>
          <a:p>
            <a:pPr marL="0" indent="0">
              <a:lnSpc>
                <a:spcPts val="3281"/>
              </a:lnSpc>
              <a:buNone/>
            </a:pPr>
            <a:endParaRPr lang="en-US" sz="262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390424"/>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Abstract</a:t>
            </a:r>
            <a:endParaRPr lang="en-US" sz="4374" dirty="0"/>
          </a:p>
        </p:txBody>
      </p:sp>
      <p:sp>
        <p:nvSpPr>
          <p:cNvPr id="6" name="Text 3"/>
          <p:cNvSpPr/>
          <p:nvPr/>
        </p:nvSpPr>
        <p:spPr>
          <a:xfrm>
            <a:off x="2037993" y="4418052"/>
            <a:ext cx="10554414" cy="180187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is focused on hand gesture recognition using deep learning. The goal is to develop a model that can accurately recognize and interpret hand gestures in real-time. The implementation of the project involves data collection, including the acquisition of datasets specifically designed for hand gestures. The project also includes the code for implementing the hand gesture recognition algorithm, which utilizes contour detection and neural networks.</a:t>
            </a:r>
          </a:p>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challenges in hand gesture recognition are discussed, along with the explanation of the libraries used in the project. The training and testing of the hand gesture recognition model are explained in detail, highlighting the techniques and methodologies employed. The applications of hand gesture recognition technology are explored, showcasing its potential in various fields. The project concludes with a Q&amp;A session and provides references for further reading.</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86046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Introduction</a:t>
            </a:r>
            <a:endParaRPr lang="en-US" sz="4374" dirty="0"/>
          </a:p>
        </p:txBody>
      </p:sp>
      <p:sp>
        <p:nvSpPr>
          <p:cNvPr id="5" name="Text 3"/>
          <p:cNvSpPr/>
          <p:nvPr/>
        </p:nvSpPr>
        <p:spPr>
          <a:xfrm>
            <a:off x="2037993" y="1999178"/>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Welcome to the world of hand gesture recognition using deep learning! This project aims to explore the fascinating field of interpreting and understanding human hand gestures through advanced machine learning techniques. Hand gesture recognition has gained significant attention due to its potential applications in various domains, including human-computer interaction, virtual reality, robotics, and more.</a:t>
            </a:r>
            <a:endParaRPr lang="en-US" sz="1750" dirty="0"/>
          </a:p>
        </p:txBody>
      </p:sp>
      <p:sp>
        <p:nvSpPr>
          <p:cNvPr id="6" name="Text 4"/>
          <p:cNvSpPr/>
          <p:nvPr/>
        </p:nvSpPr>
        <p:spPr>
          <a:xfrm>
            <a:off x="2037993" y="3670697"/>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this project, we will delve into the implementation and development of a hand gesture recognition system using deep learning algorithms. We will explore the process of collecting hand gesture datasets specifically designed for training and testing the model. Additionally, we will discuss the code and techniques used to implement contour detection and neural networks for accurate gesture recognition.</a:t>
            </a:r>
            <a:endParaRPr lang="en-US" sz="1750" dirty="0"/>
          </a:p>
        </p:txBody>
      </p:sp>
      <p:sp>
        <p:nvSpPr>
          <p:cNvPr id="7" name="Text 5"/>
          <p:cNvSpPr/>
          <p:nvPr/>
        </p:nvSpPr>
        <p:spPr>
          <a:xfrm>
            <a:off x="2037993" y="5342215"/>
            <a:ext cx="10554414"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Moreover, we will explore the wide range of applications for hand gesture recognition technology, highlighting its potential to revolutionize fields such as human-computer interaction, sign language interpretation, virtual reality experiences, and more.</a:t>
            </a:r>
            <a:endParaRPr lang="en-US" sz="1750" dirty="0"/>
          </a:p>
        </p:txBody>
      </p:sp>
      <p:sp>
        <p:nvSpPr>
          <p:cNvPr id="8" name="Text 6"/>
          <p:cNvSpPr/>
          <p:nvPr/>
        </p:nvSpPr>
        <p:spPr>
          <a:xfrm>
            <a:off x="2037993" y="6658332"/>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We're excited to embark on this journey of hand gesture recognition using deep learning with you. Let's get started!</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1895951"/>
            <a:ext cx="7840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Introduction to Deep Learning</a:t>
            </a:r>
            <a:endParaRPr lang="en-US" sz="4374" dirty="0"/>
          </a:p>
        </p:txBody>
      </p:sp>
      <p:sp>
        <p:nvSpPr>
          <p:cNvPr id="5" name="Shape 3"/>
          <p:cNvSpPr/>
          <p:nvPr/>
        </p:nvSpPr>
        <p:spPr>
          <a:xfrm>
            <a:off x="2037993" y="3208258"/>
            <a:ext cx="499943" cy="499943"/>
          </a:xfrm>
          <a:prstGeom prst="roundRect">
            <a:avLst>
              <a:gd name="adj" fmla="val 26667"/>
            </a:avLst>
          </a:prstGeom>
          <a:solidFill>
            <a:srgbClr val="E7EDF9"/>
          </a:solidFill>
          <a:ln/>
        </p:spPr>
        <p:txBody>
          <a:bodyPr/>
          <a:lstStyle/>
          <a:p>
            <a:endParaRPr lang="en-IN"/>
          </a:p>
        </p:txBody>
      </p:sp>
      <p:sp>
        <p:nvSpPr>
          <p:cNvPr id="6" name="Text 4"/>
          <p:cNvSpPr/>
          <p:nvPr/>
        </p:nvSpPr>
        <p:spPr>
          <a:xfrm>
            <a:off x="2219325" y="3249930"/>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3284577"/>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The Power of Neural Networks</a:t>
            </a:r>
            <a:endParaRPr lang="en-US" sz="2187" dirty="0"/>
          </a:p>
        </p:txBody>
      </p:sp>
      <p:sp>
        <p:nvSpPr>
          <p:cNvPr id="8" name="Text 6"/>
          <p:cNvSpPr/>
          <p:nvPr/>
        </p:nvSpPr>
        <p:spPr>
          <a:xfrm>
            <a:off x="2760107" y="4201120"/>
            <a:ext cx="2647950"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Explore the basics of deep learning and how it revolutionizes pattern recognition.</a:t>
            </a:r>
            <a:endParaRPr lang="en-US" sz="1750" dirty="0"/>
          </a:p>
        </p:txBody>
      </p:sp>
      <p:sp>
        <p:nvSpPr>
          <p:cNvPr id="9" name="Shape 7"/>
          <p:cNvSpPr/>
          <p:nvPr/>
        </p:nvSpPr>
        <p:spPr>
          <a:xfrm>
            <a:off x="5605019" y="3273291"/>
            <a:ext cx="546913" cy="499943"/>
          </a:xfrm>
          <a:prstGeom prst="roundRect">
            <a:avLst>
              <a:gd name="adj" fmla="val 26667"/>
            </a:avLst>
          </a:prstGeom>
          <a:solidFill>
            <a:srgbClr val="E7EDF9"/>
          </a:solidFill>
          <a:ln/>
        </p:spPr>
        <p:txBody>
          <a:bodyPr/>
          <a:lstStyle/>
          <a:p>
            <a:endParaRPr lang="en-IN"/>
          </a:p>
        </p:txBody>
      </p:sp>
      <p:sp>
        <p:nvSpPr>
          <p:cNvPr id="10" name="Text 8"/>
          <p:cNvSpPr/>
          <p:nvPr/>
        </p:nvSpPr>
        <p:spPr>
          <a:xfrm>
            <a:off x="5788700" y="3249930"/>
            <a:ext cx="182880" cy="499943"/>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6352342" y="3284577"/>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Understanding Gestures</a:t>
            </a:r>
            <a:endParaRPr lang="en-US" sz="2187" dirty="0"/>
          </a:p>
        </p:txBody>
      </p:sp>
      <p:sp>
        <p:nvSpPr>
          <p:cNvPr id="12" name="Text 10"/>
          <p:cNvSpPr/>
          <p:nvPr/>
        </p:nvSpPr>
        <p:spPr>
          <a:xfrm>
            <a:off x="6352342" y="4201120"/>
            <a:ext cx="2647950"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Dive into the complexity of hand gestures and the importance of accurately capturing their nuances.</a:t>
            </a:r>
            <a:endParaRPr lang="en-US" sz="1750" dirty="0"/>
          </a:p>
        </p:txBody>
      </p:sp>
      <p:sp>
        <p:nvSpPr>
          <p:cNvPr id="13" name="Shape 11"/>
          <p:cNvSpPr/>
          <p:nvPr/>
        </p:nvSpPr>
        <p:spPr>
          <a:xfrm>
            <a:off x="9222462" y="3208258"/>
            <a:ext cx="499943" cy="499943"/>
          </a:xfrm>
          <a:prstGeom prst="roundRect">
            <a:avLst>
              <a:gd name="adj" fmla="val 26667"/>
            </a:avLst>
          </a:prstGeom>
          <a:solidFill>
            <a:srgbClr val="E7EDF9"/>
          </a:solidFill>
          <a:ln/>
        </p:spPr>
        <p:txBody>
          <a:bodyPr/>
          <a:lstStyle/>
          <a:p>
            <a:endParaRPr lang="en-IN"/>
          </a:p>
        </p:txBody>
      </p:sp>
      <p:sp>
        <p:nvSpPr>
          <p:cNvPr id="14" name="Text 12"/>
          <p:cNvSpPr/>
          <p:nvPr/>
        </p:nvSpPr>
        <p:spPr>
          <a:xfrm>
            <a:off x="9380934" y="3249930"/>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9944576" y="3284577"/>
            <a:ext cx="2647950"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Advantages of Deep Learning</a:t>
            </a:r>
            <a:endParaRPr lang="en-US" sz="2187" dirty="0"/>
          </a:p>
        </p:txBody>
      </p:sp>
      <p:sp>
        <p:nvSpPr>
          <p:cNvPr id="16" name="Text 14"/>
          <p:cNvSpPr/>
          <p:nvPr/>
        </p:nvSpPr>
        <p:spPr>
          <a:xfrm>
            <a:off x="9944576" y="4201120"/>
            <a:ext cx="2647950" cy="256142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Discover how deep learning models excel in dealing with the intricacies of hand gesture recognition compared to traditional approaches.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2"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0-#ppt_w/2"/>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1000"/>
                                        <p:tgtEl>
                                          <p:spTgt spid="15"/>
                                        </p:tgtEl>
                                      </p:cBhvr>
                                    </p:animEffect>
                                    <p:anim calcmode="lin" valueType="num">
                                      <p:cBhvr>
                                        <p:cTn id="81" dur="1000" fill="hold"/>
                                        <p:tgtEl>
                                          <p:spTgt spid="15"/>
                                        </p:tgtEl>
                                        <p:attrNameLst>
                                          <p:attrName>ppt_x</p:attrName>
                                        </p:attrNameLst>
                                      </p:cBhvr>
                                      <p:tavLst>
                                        <p:tav tm="0">
                                          <p:val>
                                            <p:strVal val="#ppt_x"/>
                                          </p:val>
                                        </p:tav>
                                        <p:tav tm="100000">
                                          <p:val>
                                            <p:strVal val="#ppt_x"/>
                                          </p:val>
                                        </p:tav>
                                      </p:tavLst>
                                    </p:anim>
                                    <p:anim calcmode="lin" valueType="num">
                                      <p:cBhvr>
                                        <p:cTn id="8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1000"/>
                                        <p:tgtEl>
                                          <p:spTgt spid="16"/>
                                        </p:tgtEl>
                                      </p:cBhvr>
                                    </p:animEffect>
                                    <p:anim calcmode="lin" valueType="num">
                                      <p:cBhvr>
                                        <p:cTn id="88" dur="1000" fill="hold"/>
                                        <p:tgtEl>
                                          <p:spTgt spid="16"/>
                                        </p:tgtEl>
                                        <p:attrNameLst>
                                          <p:attrName>ppt_x</p:attrName>
                                        </p:attrNameLst>
                                      </p:cBhvr>
                                      <p:tavLst>
                                        <p:tav tm="0">
                                          <p:val>
                                            <p:strVal val="#ppt_x"/>
                                          </p:val>
                                        </p:tav>
                                        <p:tav tm="100000">
                                          <p:val>
                                            <p:strVal val="#ppt_x"/>
                                          </p:val>
                                        </p:tav>
                                      </p:tavLst>
                                    </p:anim>
                                    <p:anim calcmode="lin" valueType="num">
                                      <p:cBhvr>
                                        <p:cTn id="8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320052" y="580073"/>
            <a:ext cx="5882640" cy="657225"/>
          </a:xfrm>
          <a:prstGeom prst="rect">
            <a:avLst/>
          </a:prstGeom>
          <a:noFill/>
          <a:ln/>
        </p:spPr>
        <p:txBody>
          <a:bodyPr wrap="none" rtlCol="0" anchor="t"/>
          <a:lstStyle/>
          <a:p>
            <a:pPr marL="0" indent="0">
              <a:lnSpc>
                <a:spcPts val="5175"/>
              </a:lnSpc>
              <a:buNone/>
            </a:pPr>
            <a:r>
              <a:rPr lang="en-US" sz="4140" dirty="0">
                <a:solidFill>
                  <a:srgbClr val="476FD6"/>
                </a:solidFill>
                <a:latin typeface="Roboto Slab" pitchFamily="34" charset="0"/>
                <a:ea typeface="Roboto Slab" pitchFamily="34" charset="-122"/>
                <a:cs typeface="Roboto Slab" pitchFamily="34" charset="-120"/>
              </a:rPr>
              <a:t>Analysis of This Project</a:t>
            </a:r>
            <a:endParaRPr lang="en-US" sz="4140" dirty="0"/>
          </a:p>
        </p:txBody>
      </p:sp>
      <p:sp>
        <p:nvSpPr>
          <p:cNvPr id="5" name="Text 3"/>
          <p:cNvSpPr/>
          <p:nvPr/>
        </p:nvSpPr>
        <p:spPr>
          <a:xfrm>
            <a:off x="2320052" y="1657826"/>
            <a:ext cx="9990177" cy="1009055"/>
          </a:xfrm>
          <a:prstGeom prst="rect">
            <a:avLst/>
          </a:prstGeom>
          <a:noFill/>
          <a:ln/>
        </p:spPr>
        <p:txBody>
          <a:bodyPr wrap="square" rtlCol="0" anchor="t"/>
          <a:lstStyle/>
          <a:p>
            <a:pPr marL="0" indent="0">
              <a:lnSpc>
                <a:spcPts val="2650"/>
              </a:lnSpc>
              <a:buNone/>
            </a:pPr>
            <a:r>
              <a:rPr lang="en-US" sz="1656" dirty="0">
                <a:solidFill>
                  <a:srgbClr val="15213F"/>
                </a:solidFill>
                <a:latin typeface="Roboto" pitchFamily="34" charset="0"/>
                <a:ea typeface="Roboto" pitchFamily="34" charset="-122"/>
                <a:cs typeface="Roboto" pitchFamily="34" charset="-120"/>
              </a:rPr>
              <a:t>The project "Hand Gesture Recognition Using Deep Learning" aims to explore interpreting and understanding human hand gestures through advanced machine learning techniques. By leveraging deep learning algorithms, the project focuses on developing a hand gesture recognition system.</a:t>
            </a:r>
            <a:endParaRPr lang="en-US" sz="1656" dirty="0"/>
          </a:p>
        </p:txBody>
      </p:sp>
      <p:sp>
        <p:nvSpPr>
          <p:cNvPr id="6" name="Text 4"/>
          <p:cNvSpPr/>
          <p:nvPr/>
        </p:nvSpPr>
        <p:spPr>
          <a:xfrm>
            <a:off x="2320052" y="2903458"/>
            <a:ext cx="9990177" cy="1009055"/>
          </a:xfrm>
          <a:prstGeom prst="rect">
            <a:avLst/>
          </a:prstGeom>
          <a:noFill/>
          <a:ln/>
        </p:spPr>
        <p:txBody>
          <a:bodyPr wrap="square" rtlCol="0" anchor="t"/>
          <a:lstStyle/>
          <a:p>
            <a:pPr marL="0" indent="0">
              <a:lnSpc>
                <a:spcPts val="2650"/>
              </a:lnSpc>
              <a:buNone/>
            </a:pPr>
            <a:r>
              <a:rPr lang="en-US" sz="1656" dirty="0">
                <a:solidFill>
                  <a:srgbClr val="15213F"/>
                </a:solidFill>
                <a:latin typeface="Roboto" pitchFamily="34" charset="0"/>
                <a:ea typeface="Roboto" pitchFamily="34" charset="-122"/>
                <a:cs typeface="Roboto" pitchFamily="34" charset="-120"/>
              </a:rPr>
              <a:t>The project consists of key components such as data collection, code implementation, challenges in hand gesture recognition, neural networks for gesture recognition, training and testing a hand gesture recognition model, and applications of hand gesture recognition technology.</a:t>
            </a:r>
            <a:endParaRPr lang="en-US" sz="1656" dirty="0"/>
          </a:p>
        </p:txBody>
      </p:sp>
      <p:sp>
        <p:nvSpPr>
          <p:cNvPr id="7" name="Text 5"/>
          <p:cNvSpPr/>
          <p:nvPr/>
        </p:nvSpPr>
        <p:spPr>
          <a:xfrm>
            <a:off x="2320052" y="4149090"/>
            <a:ext cx="9990177" cy="1009055"/>
          </a:xfrm>
          <a:prstGeom prst="rect">
            <a:avLst/>
          </a:prstGeom>
          <a:noFill/>
          <a:ln/>
        </p:spPr>
        <p:txBody>
          <a:bodyPr wrap="square" rtlCol="0" anchor="t"/>
          <a:lstStyle/>
          <a:p>
            <a:pPr marL="0" indent="0">
              <a:lnSpc>
                <a:spcPts val="2650"/>
              </a:lnSpc>
              <a:buNone/>
            </a:pPr>
            <a:r>
              <a:rPr lang="en-US" sz="1656" dirty="0">
                <a:solidFill>
                  <a:srgbClr val="15213F"/>
                </a:solidFill>
                <a:latin typeface="Roboto" pitchFamily="34" charset="0"/>
                <a:ea typeface="Roboto" pitchFamily="34" charset="-122"/>
                <a:cs typeface="Roboto" pitchFamily="34" charset="-120"/>
              </a:rPr>
              <a:t>Specific hand gesture datasets are collected and used for training and testing the model. The code implementation involves contour detection and the utilization of neural networks for accurate gesture recognition.</a:t>
            </a:r>
            <a:endParaRPr lang="en-US" sz="1656" dirty="0"/>
          </a:p>
        </p:txBody>
      </p:sp>
      <p:sp>
        <p:nvSpPr>
          <p:cNvPr id="8" name="Text 6"/>
          <p:cNvSpPr/>
          <p:nvPr/>
        </p:nvSpPr>
        <p:spPr>
          <a:xfrm>
            <a:off x="2320052" y="5394722"/>
            <a:ext cx="9990177" cy="1345406"/>
          </a:xfrm>
          <a:prstGeom prst="rect">
            <a:avLst/>
          </a:prstGeom>
          <a:noFill/>
          <a:ln/>
        </p:spPr>
        <p:txBody>
          <a:bodyPr wrap="square" rtlCol="0" anchor="t"/>
          <a:lstStyle/>
          <a:p>
            <a:pPr marL="0" indent="0">
              <a:lnSpc>
                <a:spcPts val="2650"/>
              </a:lnSpc>
              <a:buNone/>
            </a:pPr>
            <a:r>
              <a:rPr lang="en-US" sz="1656" dirty="0">
                <a:solidFill>
                  <a:srgbClr val="15213F"/>
                </a:solidFill>
                <a:latin typeface="Roboto" pitchFamily="34" charset="0"/>
                <a:ea typeface="Roboto" pitchFamily="34" charset="-122"/>
                <a:cs typeface="Roboto" pitchFamily="34" charset="-120"/>
              </a:rPr>
              <a:t>The project addresses challenges associated with hand gesture recognition and explores libraries and tools used in the implementation. Additionally, it highlights the wide range of applications for hand gesture recognition technology, including human-computer interaction, sign language interpretation, and virtual reality experiences.</a:t>
            </a:r>
            <a:endParaRPr lang="en-US" sz="1656" dirty="0"/>
          </a:p>
        </p:txBody>
      </p:sp>
      <p:sp>
        <p:nvSpPr>
          <p:cNvPr id="9" name="Text 7"/>
          <p:cNvSpPr/>
          <p:nvPr/>
        </p:nvSpPr>
        <p:spPr>
          <a:xfrm>
            <a:off x="2320052" y="6976705"/>
            <a:ext cx="9990177" cy="672703"/>
          </a:xfrm>
          <a:prstGeom prst="rect">
            <a:avLst/>
          </a:prstGeom>
          <a:noFill/>
          <a:ln/>
        </p:spPr>
        <p:txBody>
          <a:bodyPr wrap="square" rtlCol="0" anchor="t"/>
          <a:lstStyle/>
          <a:p>
            <a:pPr marL="0" indent="0">
              <a:lnSpc>
                <a:spcPts val="2650"/>
              </a:lnSpc>
              <a:buNone/>
            </a:pPr>
            <a:r>
              <a:rPr lang="en-US" sz="1656" dirty="0">
                <a:solidFill>
                  <a:srgbClr val="15213F"/>
                </a:solidFill>
                <a:latin typeface="Roboto" pitchFamily="34" charset="0"/>
                <a:ea typeface="Roboto" pitchFamily="34" charset="-122"/>
                <a:cs typeface="Roboto" pitchFamily="34" charset="-120"/>
              </a:rPr>
              <a:t>Thank you for your interest in this project. We hope this provides an overview of the project's scope and objectives.</a:t>
            </a:r>
            <a:endParaRPr lang="en-US" sz="1656"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2182058"/>
            <a:ext cx="813054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Implementation of This Project</a:t>
            </a:r>
            <a:endParaRPr lang="en-US" sz="4374" dirty="0"/>
          </a:p>
        </p:txBody>
      </p:sp>
      <p:sp>
        <p:nvSpPr>
          <p:cNvPr id="5" name="Text 3"/>
          <p:cNvSpPr/>
          <p:nvPr/>
        </p:nvSpPr>
        <p:spPr>
          <a:xfrm>
            <a:off x="2037993" y="3431857"/>
            <a:ext cx="2666286"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Data Collection</a:t>
            </a:r>
            <a:endParaRPr lang="en-US" sz="2624" dirty="0"/>
          </a:p>
        </p:txBody>
      </p:sp>
      <p:sp>
        <p:nvSpPr>
          <p:cNvPr id="6" name="Text 4"/>
          <p:cNvSpPr/>
          <p:nvPr/>
        </p:nvSpPr>
        <p:spPr>
          <a:xfrm>
            <a:off x="2037993" y="4070509"/>
            <a:ext cx="3156347"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Gather a diverse dataset of hand gestures, ensuring wide coverage.</a:t>
            </a:r>
            <a:endParaRPr lang="en-US" sz="1750" dirty="0"/>
          </a:p>
        </p:txBody>
      </p:sp>
      <p:sp>
        <p:nvSpPr>
          <p:cNvPr id="7" name="Text 5"/>
          <p:cNvSpPr/>
          <p:nvPr/>
        </p:nvSpPr>
        <p:spPr>
          <a:xfrm>
            <a:off x="5743932" y="3431857"/>
            <a:ext cx="2666286"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Preprocessing</a:t>
            </a:r>
            <a:endParaRPr lang="en-US" sz="2624" dirty="0"/>
          </a:p>
        </p:txBody>
      </p:sp>
      <p:sp>
        <p:nvSpPr>
          <p:cNvPr id="8" name="Text 6"/>
          <p:cNvSpPr/>
          <p:nvPr/>
        </p:nvSpPr>
        <p:spPr>
          <a:xfrm>
            <a:off x="5743932" y="4070509"/>
            <a:ext cx="3156347"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Clean and prepare the data for training a robust recognition model.</a:t>
            </a:r>
            <a:endParaRPr lang="en-US" sz="1750" dirty="0"/>
          </a:p>
        </p:txBody>
      </p:sp>
      <p:sp>
        <p:nvSpPr>
          <p:cNvPr id="9" name="Text 7"/>
          <p:cNvSpPr/>
          <p:nvPr/>
        </p:nvSpPr>
        <p:spPr>
          <a:xfrm>
            <a:off x="9449872" y="3431857"/>
            <a:ext cx="2666286"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Model Selection</a:t>
            </a:r>
            <a:endParaRPr lang="en-US" sz="2624" dirty="0"/>
          </a:p>
        </p:txBody>
      </p:sp>
      <p:sp>
        <p:nvSpPr>
          <p:cNvPr id="10" name="Text 8"/>
          <p:cNvSpPr/>
          <p:nvPr/>
        </p:nvSpPr>
        <p:spPr>
          <a:xfrm>
            <a:off x="9449872" y="4070509"/>
            <a:ext cx="3156347"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Explore various deep learning architectures suitable for gesture recognition tasks and choose the most appropriate one.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1000"/>
                                        <p:tgtEl>
                                          <p:spTgt spid="6">
                                            <p:txEl>
                                              <p:pRg st="0" end="0"/>
                                            </p:txEl>
                                          </p:spTgt>
                                        </p:tgtEl>
                                      </p:cBhvr>
                                    </p:animEffect>
                                    <p:anim calcmode="lin" valueType="num">
                                      <p:cBhvr>
                                        <p:cTn id="3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animEffect transition="in" filter="fade">
                                      <p:cBhvr>
                                        <p:cTn id="48" dur="1000"/>
                                        <p:tgtEl>
                                          <p:spTgt spid="10">
                                            <p:txEl>
                                              <p:pRg st="0" end="0"/>
                                            </p:txEl>
                                          </p:spTgt>
                                        </p:tgtEl>
                                      </p:cBhvr>
                                    </p:animEffect>
                                    <p:anim calcmode="lin" valueType="num">
                                      <p:cBhvr>
                                        <p:cTn id="4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897374"/>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4"/>
          <p:cNvSpPr/>
          <p:nvPr/>
        </p:nvSpPr>
        <p:spPr>
          <a:xfrm>
            <a:off x="2037993" y="2363629"/>
            <a:ext cx="5798820"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Data Sets for Hand Gestures</a:t>
            </a:r>
            <a:endParaRPr lang="en-US" sz="3499" dirty="0"/>
          </a:p>
        </p:txBody>
      </p:sp>
      <p:pic>
        <p:nvPicPr>
          <p:cNvPr id="7" name="Image 0" descr="preencoded.png"/>
          <p:cNvPicPr>
            <a:picLocks noChangeAspect="1"/>
          </p:cNvPicPr>
          <p:nvPr/>
        </p:nvPicPr>
        <p:blipFill>
          <a:blip r:embed="rId3"/>
          <a:stretch>
            <a:fillRect/>
          </a:stretch>
        </p:blipFill>
        <p:spPr>
          <a:xfrm>
            <a:off x="2323563" y="3264932"/>
            <a:ext cx="2677359" cy="2677359"/>
          </a:xfrm>
          <a:prstGeom prst="rect">
            <a:avLst/>
          </a:prstGeom>
        </p:spPr>
      </p:pic>
      <p:sp>
        <p:nvSpPr>
          <p:cNvPr id="8" name="Shape 5"/>
          <p:cNvSpPr/>
          <p:nvPr/>
        </p:nvSpPr>
        <p:spPr>
          <a:xfrm>
            <a:off x="6098381" y="3517344"/>
            <a:ext cx="152400" cy="152400"/>
          </a:xfrm>
          <a:prstGeom prst="roundRect">
            <a:avLst>
              <a:gd name="adj" fmla="val 36000"/>
            </a:avLst>
          </a:prstGeom>
          <a:solidFill>
            <a:srgbClr val="F7F3F2"/>
          </a:solidFill>
          <a:ln/>
        </p:spPr>
        <p:txBody>
          <a:bodyPr/>
          <a:lstStyle/>
          <a:p>
            <a:endParaRPr lang="en-IN"/>
          </a:p>
        </p:txBody>
      </p:sp>
      <p:sp>
        <p:nvSpPr>
          <p:cNvPr id="10" name="Text 7"/>
          <p:cNvSpPr/>
          <p:nvPr/>
        </p:nvSpPr>
        <p:spPr>
          <a:xfrm>
            <a:off x="6217667" y="3586683"/>
            <a:ext cx="10771" cy="10771"/>
          </a:xfrm>
          <a:prstGeom prst="rect">
            <a:avLst/>
          </a:prstGeom>
          <a:noFill/>
          <a:ln/>
        </p:spPr>
        <p:txBody>
          <a:bodyPr wrap="none" rtlCol="0" anchor="t"/>
          <a:lstStyle/>
          <a:p>
            <a:pPr marL="0" indent="0">
              <a:lnSpc>
                <a:spcPts val="864"/>
              </a:lnSpc>
              <a:buNone/>
            </a:pPr>
            <a:endParaRPr lang="en-US" sz="720" dirty="0"/>
          </a:p>
        </p:txBody>
      </p:sp>
      <p:pic>
        <p:nvPicPr>
          <p:cNvPr id="11" name="Image 1" descr="preencoded.png"/>
          <p:cNvPicPr>
            <a:picLocks noChangeAspect="1"/>
          </p:cNvPicPr>
          <p:nvPr/>
        </p:nvPicPr>
        <p:blipFill>
          <a:blip r:embed="rId4"/>
          <a:stretch>
            <a:fillRect/>
          </a:stretch>
        </p:blipFill>
        <p:spPr>
          <a:xfrm>
            <a:off x="5000922" y="3483157"/>
            <a:ext cx="2499717" cy="2499717"/>
          </a:xfrm>
          <a:prstGeom prst="rect">
            <a:avLst/>
          </a:prstGeom>
        </p:spPr>
      </p:pic>
      <p:pic>
        <p:nvPicPr>
          <p:cNvPr id="12" name="Image 2" descr="preencoded.png"/>
          <p:cNvPicPr>
            <a:picLocks noChangeAspect="1"/>
          </p:cNvPicPr>
          <p:nvPr/>
        </p:nvPicPr>
        <p:blipFill>
          <a:blip r:embed="rId5"/>
          <a:stretch>
            <a:fillRect/>
          </a:stretch>
        </p:blipFill>
        <p:spPr>
          <a:xfrm>
            <a:off x="8128077" y="3384092"/>
            <a:ext cx="2499717" cy="2499717"/>
          </a:xfrm>
          <a:prstGeom prst="rect">
            <a:avLst/>
          </a:prstGeom>
        </p:spPr>
      </p:pic>
      <p:sp>
        <p:nvSpPr>
          <p:cNvPr id="13" name="Text 8"/>
          <p:cNvSpPr/>
          <p:nvPr/>
        </p:nvSpPr>
        <p:spPr>
          <a:xfrm>
            <a:off x="2393394" y="6288167"/>
            <a:ext cx="10199013" cy="44422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Closed Fist</a:t>
            </a:r>
            <a:endParaRPr lang="en-US" sz="1750" dirty="0"/>
          </a:p>
        </p:txBody>
      </p:sp>
      <p:sp>
        <p:nvSpPr>
          <p:cNvPr id="14" name="Text 9"/>
          <p:cNvSpPr/>
          <p:nvPr/>
        </p:nvSpPr>
        <p:spPr>
          <a:xfrm>
            <a:off x="2393394" y="673238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Open Hand</a:t>
            </a:r>
            <a:endParaRPr lang="en-US" sz="1750" dirty="0"/>
          </a:p>
        </p:txBody>
      </p:sp>
      <p:sp>
        <p:nvSpPr>
          <p:cNvPr id="15" name="Text 10"/>
          <p:cNvSpPr/>
          <p:nvPr/>
        </p:nvSpPr>
        <p:spPr>
          <a:xfrm>
            <a:off x="2393394" y="717661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Thumbs Down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229600"/>
          </a:xfrm>
          <a:prstGeom prst="rect">
            <a:avLst/>
          </a:prstGeom>
          <a:solidFill>
            <a:srgbClr val="FBFCFE"/>
          </a:solidFill>
          <a:ln/>
        </p:spPr>
        <p:txBody>
          <a:bodyPr/>
          <a:lstStyle/>
          <a:p>
            <a:endParaRPr lang="en-IN"/>
          </a:p>
        </p:txBody>
      </p:sp>
      <p:sp>
        <p:nvSpPr>
          <p:cNvPr id="4" name="Text 2"/>
          <p:cNvSpPr/>
          <p:nvPr/>
        </p:nvSpPr>
        <p:spPr>
          <a:xfrm>
            <a:off x="2037993" y="730806"/>
            <a:ext cx="5798820" cy="555427"/>
          </a:xfrm>
          <a:prstGeom prst="rect">
            <a:avLst/>
          </a:prstGeom>
          <a:noFill/>
          <a:ln/>
        </p:spPr>
        <p:txBody>
          <a:bodyPr wrap="none" rtlCol="0" anchor="t"/>
          <a:lstStyle/>
          <a:p>
            <a:pPr marL="0" indent="0">
              <a:lnSpc>
                <a:spcPts val="4374"/>
              </a:lnSpc>
              <a:buNone/>
            </a:pPr>
            <a:r>
              <a:rPr lang="en-US" sz="3499" dirty="0">
                <a:solidFill>
                  <a:srgbClr val="476FD6"/>
                </a:solidFill>
                <a:latin typeface="Roboto Slab" pitchFamily="34" charset="0"/>
                <a:ea typeface="Roboto Slab" pitchFamily="34" charset="-122"/>
                <a:cs typeface="Roboto Slab" pitchFamily="34" charset="-120"/>
              </a:rPr>
              <a:t>Data Sets for Hand Gestures</a:t>
            </a:r>
            <a:endParaRPr lang="en-US" sz="3499" dirty="0"/>
          </a:p>
        </p:txBody>
      </p:sp>
      <p:sp>
        <p:nvSpPr>
          <p:cNvPr id="5" name="Text 3"/>
          <p:cNvSpPr/>
          <p:nvPr/>
        </p:nvSpPr>
        <p:spPr>
          <a:xfrm>
            <a:off x="2037993" y="1730573"/>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2971324" y="2479000"/>
            <a:ext cx="2777490" cy="2777490"/>
          </a:xfrm>
          <a:prstGeom prst="rect">
            <a:avLst/>
          </a:prstGeom>
        </p:spPr>
      </p:pic>
      <p:pic>
        <p:nvPicPr>
          <p:cNvPr id="7" name="Image 1" descr="preencoded.png"/>
          <p:cNvPicPr>
            <a:picLocks noChangeAspect="1"/>
          </p:cNvPicPr>
          <p:nvPr/>
        </p:nvPicPr>
        <p:blipFill>
          <a:blip r:embed="rId4"/>
          <a:stretch>
            <a:fillRect/>
          </a:stretch>
        </p:blipFill>
        <p:spPr>
          <a:xfrm>
            <a:off x="5926455" y="2479000"/>
            <a:ext cx="2777490" cy="2777490"/>
          </a:xfrm>
          <a:prstGeom prst="rect">
            <a:avLst/>
          </a:prstGeom>
        </p:spPr>
      </p:pic>
      <p:pic>
        <p:nvPicPr>
          <p:cNvPr id="8" name="Image 2" descr="preencoded.png"/>
          <p:cNvPicPr>
            <a:picLocks noChangeAspect="1"/>
          </p:cNvPicPr>
          <p:nvPr/>
        </p:nvPicPr>
        <p:blipFill>
          <a:blip r:embed="rId5"/>
          <a:stretch>
            <a:fillRect/>
          </a:stretch>
        </p:blipFill>
        <p:spPr>
          <a:xfrm>
            <a:off x="8881586" y="2479000"/>
            <a:ext cx="2777490" cy="2777490"/>
          </a:xfrm>
          <a:prstGeom prst="rect">
            <a:avLst/>
          </a:prstGeom>
        </p:spPr>
      </p:pic>
      <p:sp>
        <p:nvSpPr>
          <p:cNvPr id="9" name="Text 4"/>
          <p:cNvSpPr/>
          <p:nvPr/>
        </p:nvSpPr>
        <p:spPr>
          <a:xfrm>
            <a:off x="2393394" y="564951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Three Fingers</a:t>
            </a:r>
            <a:endParaRPr lang="en-US" sz="1750" dirty="0"/>
          </a:p>
        </p:txBody>
      </p:sp>
      <p:sp>
        <p:nvSpPr>
          <p:cNvPr id="10" name="Text 5"/>
          <p:cNvSpPr/>
          <p:nvPr/>
        </p:nvSpPr>
        <p:spPr>
          <a:xfrm>
            <a:off x="2393394" y="609373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Peace Sign</a:t>
            </a:r>
            <a:endParaRPr lang="en-US" sz="1750" dirty="0"/>
          </a:p>
        </p:txBody>
      </p:sp>
      <p:sp>
        <p:nvSpPr>
          <p:cNvPr id="11" name="Text 6"/>
          <p:cNvSpPr/>
          <p:nvPr/>
        </p:nvSpPr>
        <p:spPr>
          <a:xfrm>
            <a:off x="2393394" y="653796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Pointing Finger</a:t>
            </a:r>
            <a:endParaRPr lang="en-US" sz="1750" dirty="0"/>
          </a:p>
        </p:txBody>
      </p:sp>
      <p:sp>
        <p:nvSpPr>
          <p:cNvPr id="12" name="Text 7"/>
          <p:cNvSpPr/>
          <p:nvPr/>
        </p:nvSpPr>
        <p:spPr>
          <a:xfrm>
            <a:off x="2037993" y="7143274"/>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IN"/>
          </a:p>
        </p:txBody>
      </p:sp>
      <p:sp>
        <p:nvSpPr>
          <p:cNvPr id="3" name="Shape 1"/>
          <p:cNvSpPr/>
          <p:nvPr/>
        </p:nvSpPr>
        <p:spPr>
          <a:xfrm>
            <a:off x="0" y="0"/>
            <a:ext cx="14630400" cy="8504158"/>
          </a:xfrm>
          <a:prstGeom prst="rect">
            <a:avLst/>
          </a:prstGeom>
          <a:solidFill>
            <a:srgbClr val="FBFCFE"/>
          </a:solidFill>
          <a:ln/>
        </p:spPr>
        <p:txBody>
          <a:bodyPr/>
          <a:lstStyle/>
          <a:p>
            <a:endParaRPr lang="en-IN"/>
          </a:p>
        </p:txBody>
      </p:sp>
      <p:sp>
        <p:nvSpPr>
          <p:cNvPr id="4" name="Text 2"/>
          <p:cNvSpPr/>
          <p:nvPr/>
        </p:nvSpPr>
        <p:spPr>
          <a:xfrm>
            <a:off x="3621167" y="427673"/>
            <a:ext cx="4541520" cy="486013"/>
          </a:xfrm>
          <a:prstGeom prst="rect">
            <a:avLst/>
          </a:prstGeom>
          <a:noFill/>
          <a:ln/>
        </p:spPr>
        <p:txBody>
          <a:bodyPr wrap="none" rtlCol="0" anchor="t"/>
          <a:lstStyle/>
          <a:p>
            <a:pPr marL="0" indent="0">
              <a:lnSpc>
                <a:spcPts val="3827"/>
              </a:lnSpc>
              <a:buNone/>
            </a:pPr>
            <a:r>
              <a:rPr lang="en-US" sz="3062" dirty="0">
                <a:solidFill>
                  <a:srgbClr val="476FD6"/>
                </a:solidFill>
                <a:latin typeface="Roboto Slab" pitchFamily="34" charset="0"/>
                <a:ea typeface="Roboto Slab" pitchFamily="34" charset="-122"/>
                <a:cs typeface="Roboto Slab" pitchFamily="34" charset="-120"/>
              </a:rPr>
              <a:t>Code for Implementation</a:t>
            </a:r>
            <a:endParaRPr lang="en-US" sz="3062" dirty="0"/>
          </a:p>
        </p:txBody>
      </p:sp>
      <p:sp>
        <p:nvSpPr>
          <p:cNvPr id="5" name="Text 3"/>
          <p:cNvSpPr/>
          <p:nvPr/>
        </p:nvSpPr>
        <p:spPr>
          <a:xfrm>
            <a:off x="3621167" y="1224676"/>
            <a:ext cx="7388066" cy="7004923"/>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import cv2</a:t>
            </a:r>
            <a:endParaRPr lang="en-US" sz="1225" dirty="0"/>
          </a:p>
        </p:txBody>
      </p:sp>
      <p:sp>
        <p:nvSpPr>
          <p:cNvPr id="6" name="Text 4"/>
          <p:cNvSpPr/>
          <p:nvPr/>
        </p:nvSpPr>
        <p:spPr>
          <a:xfrm>
            <a:off x="3621167" y="1648301"/>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import numpy as np</a:t>
            </a:r>
            <a:endParaRPr lang="en-US" sz="1225" dirty="0"/>
          </a:p>
        </p:txBody>
      </p:sp>
      <p:sp>
        <p:nvSpPr>
          <p:cNvPr id="7" name="Text 5"/>
          <p:cNvSpPr/>
          <p:nvPr/>
        </p:nvSpPr>
        <p:spPr>
          <a:xfrm>
            <a:off x="3621167" y="2071926"/>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import math</a:t>
            </a:r>
            <a:endParaRPr lang="en-US" sz="1225" dirty="0"/>
          </a:p>
        </p:txBody>
      </p:sp>
      <p:sp>
        <p:nvSpPr>
          <p:cNvPr id="8" name="Text 6"/>
          <p:cNvSpPr/>
          <p:nvPr/>
        </p:nvSpPr>
        <p:spPr>
          <a:xfrm>
            <a:off x="3621167" y="2495550"/>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cap = cv2.VideoCapture(1)</a:t>
            </a:r>
            <a:endParaRPr lang="en-US" sz="1225" dirty="0"/>
          </a:p>
        </p:txBody>
      </p:sp>
      <p:sp>
        <p:nvSpPr>
          <p:cNvPr id="9" name="Text 7"/>
          <p:cNvSpPr/>
          <p:nvPr/>
        </p:nvSpPr>
        <p:spPr>
          <a:xfrm>
            <a:off x="3621167" y="2919174"/>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while True:</a:t>
            </a:r>
            <a:endParaRPr lang="en-US" sz="1225" dirty="0"/>
          </a:p>
        </p:txBody>
      </p:sp>
      <p:sp>
        <p:nvSpPr>
          <p:cNvPr id="10" name="Text 8"/>
          <p:cNvSpPr/>
          <p:nvPr/>
        </p:nvSpPr>
        <p:spPr>
          <a:xfrm>
            <a:off x="3621167" y="3342799"/>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_, img = cap.read()</a:t>
            </a:r>
            <a:endParaRPr lang="en-US" sz="1225" dirty="0"/>
          </a:p>
        </p:txBody>
      </p:sp>
      <p:sp>
        <p:nvSpPr>
          <p:cNvPr id="11" name="Text 9"/>
          <p:cNvSpPr/>
          <p:nvPr/>
        </p:nvSpPr>
        <p:spPr>
          <a:xfrm>
            <a:off x="3621167" y="3766423"/>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cv2.rectangle(img, (400, 400), (50, 50), (0, 255, 0), 0)</a:t>
            </a:r>
            <a:endParaRPr lang="en-US" sz="1225" dirty="0"/>
          </a:p>
        </p:txBody>
      </p:sp>
      <p:sp>
        <p:nvSpPr>
          <p:cNvPr id="12" name="Text 10"/>
          <p:cNvSpPr/>
          <p:nvPr/>
        </p:nvSpPr>
        <p:spPr>
          <a:xfrm>
            <a:off x="3621167" y="4190048"/>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crop_img = img[50:400, 50:400]</a:t>
            </a:r>
            <a:endParaRPr lang="en-US" sz="1225" dirty="0"/>
          </a:p>
        </p:txBody>
      </p:sp>
      <p:sp>
        <p:nvSpPr>
          <p:cNvPr id="13" name="Text 11"/>
          <p:cNvSpPr/>
          <p:nvPr/>
        </p:nvSpPr>
        <p:spPr>
          <a:xfrm>
            <a:off x="3621167" y="4613672"/>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grey = cv2.GaussianBlur(cv2.cvtColor(crop_img, cv2.COLOR_BGR2GRAY), (35, 35), 0)</a:t>
            </a:r>
            <a:endParaRPr lang="en-US" sz="1225" dirty="0"/>
          </a:p>
        </p:txBody>
      </p:sp>
      <p:sp>
        <p:nvSpPr>
          <p:cNvPr id="14" name="Text 12"/>
          <p:cNvSpPr/>
          <p:nvPr/>
        </p:nvSpPr>
        <p:spPr>
          <a:xfrm>
            <a:off x="3621167" y="5037296"/>
            <a:ext cx="7388066" cy="248722"/>
          </a:xfrm>
          <a:prstGeom prst="rect">
            <a:avLst/>
          </a:prstGeom>
          <a:noFill/>
          <a:ln/>
        </p:spPr>
        <p:txBody>
          <a:bodyPr wrap="none" rtlCol="0" anchor="t"/>
          <a:lstStyle/>
          <a:p>
            <a:pPr marL="0" indent="0">
              <a:lnSpc>
                <a:spcPts val="1960"/>
              </a:lnSpc>
              <a:buNone/>
            </a:pPr>
            <a:r>
              <a:rPr lang="en-US" sz="1225" b="1" i="1" dirty="0">
                <a:solidFill>
                  <a:srgbClr val="15213F"/>
                </a:solidFill>
                <a:latin typeface="Roboto" pitchFamily="34" charset="0"/>
                <a:ea typeface="Roboto" pitchFamily="34" charset="-122"/>
                <a:cs typeface="Roboto" pitchFamily="34" charset="-120"/>
              </a:rPr>
              <a:t>, thresh1 = cv2.threshold(grey, 127, 255, cv2.THRESH</a:t>
            </a:r>
            <a:r>
              <a:rPr lang="en-US" sz="1225" dirty="0">
                <a:solidFill>
                  <a:srgbClr val="15213F"/>
                </a:solidFill>
                <a:latin typeface="Roboto" pitchFamily="34" charset="0"/>
                <a:ea typeface="Roboto" pitchFamily="34" charset="-122"/>
                <a:cs typeface="Roboto" pitchFamily="34" charset="-120"/>
              </a:rPr>
              <a:t>BINARY_INV + cv2.THRESH_OTSU)</a:t>
            </a:r>
            <a:endParaRPr lang="en-US" sz="1225" dirty="0"/>
          </a:p>
        </p:txBody>
      </p:sp>
      <p:sp>
        <p:nvSpPr>
          <p:cNvPr id="15" name="Text 13"/>
          <p:cNvSpPr/>
          <p:nvPr/>
        </p:nvSpPr>
        <p:spPr>
          <a:xfrm>
            <a:off x="3621167" y="5460921"/>
            <a:ext cx="7388066" cy="497443"/>
          </a:xfrm>
          <a:prstGeom prst="rect">
            <a:avLst/>
          </a:prstGeom>
          <a:noFill/>
          <a:ln/>
        </p:spPr>
        <p:txBody>
          <a:bodyPr wrap="squar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cnt = max(cv2.findContours(thresh1.copy(), cv2.RETR_TREE, cv2.CHAIN_APPROX_NONE)[-2], key=lambda x: cv2.contourArea(x))</a:t>
            </a:r>
            <a:endParaRPr lang="en-US" sz="1225" dirty="0"/>
          </a:p>
        </p:txBody>
      </p:sp>
      <p:sp>
        <p:nvSpPr>
          <p:cNvPr id="16" name="Text 14"/>
          <p:cNvSpPr/>
          <p:nvPr/>
        </p:nvSpPr>
        <p:spPr>
          <a:xfrm>
            <a:off x="3621167" y="6133267"/>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defects = cv2.convexityDefects(cnt, cv2.convexHull(cnt, returnPoints=False))</a:t>
            </a:r>
            <a:endParaRPr lang="en-US" sz="1225" dirty="0"/>
          </a:p>
        </p:txBody>
      </p:sp>
      <p:sp>
        <p:nvSpPr>
          <p:cNvPr id="17" name="Text 15"/>
          <p:cNvSpPr/>
          <p:nvPr/>
        </p:nvSpPr>
        <p:spPr>
          <a:xfrm>
            <a:off x="3621167" y="6556891"/>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count_defects = sum(math.acos(</a:t>
            </a:r>
            <a:endParaRPr lang="en-US" sz="1225" dirty="0"/>
          </a:p>
        </p:txBody>
      </p:sp>
      <p:sp>
        <p:nvSpPr>
          <p:cNvPr id="18" name="Text 16"/>
          <p:cNvSpPr/>
          <p:nvPr/>
        </p:nvSpPr>
        <p:spPr>
          <a:xfrm>
            <a:off x="3621167" y="6980515"/>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math.sqrt((d[0, 2] - d[0, 0])  2 + (d[0, 3] - d[0, 1])  2) /</a:t>
            </a:r>
            <a:endParaRPr lang="en-US" sz="1225" dirty="0"/>
          </a:p>
        </p:txBody>
      </p:sp>
      <p:sp>
        <p:nvSpPr>
          <p:cNvPr id="19" name="Text 17"/>
          <p:cNvSpPr/>
          <p:nvPr/>
        </p:nvSpPr>
        <p:spPr>
          <a:xfrm>
            <a:off x="3621167" y="7404140"/>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 (math.sqrt((d[0, 4] - d[0, 0])  2 + (d[0, 5] - d[0, 1])  2) *</a:t>
            </a:r>
            <a:endParaRPr lang="en-US" sz="1225" dirty="0"/>
          </a:p>
        </p:txBody>
      </p:sp>
      <p:sp>
        <p:nvSpPr>
          <p:cNvPr id="20" name="Text 18"/>
          <p:cNvSpPr/>
          <p:nvPr/>
        </p:nvSpPr>
        <p:spPr>
          <a:xfrm>
            <a:off x="3621167" y="7827764"/>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math.sqrt((d[0, 4] - d[0, 2])  2 + (d[0, 5] - d[0, 3])  2))</a:t>
            </a:r>
            <a:endParaRPr lang="en-US" sz="12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1569</Words>
  <Application>Microsoft Office PowerPoint</Application>
  <PresentationFormat>Custom</PresentationFormat>
  <Paragraphs>141</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Gembali</cp:lastModifiedBy>
  <cp:revision>5</cp:revision>
  <dcterms:created xsi:type="dcterms:W3CDTF">2023-12-06T09:48:59Z</dcterms:created>
  <dcterms:modified xsi:type="dcterms:W3CDTF">2025-05-08T18:20:32Z</dcterms:modified>
</cp:coreProperties>
</file>